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5"/>
  </p:notesMasterIdLst>
  <p:sldIdLst>
    <p:sldId id="256" r:id="rId2"/>
    <p:sldId id="561" r:id="rId3"/>
    <p:sldId id="257" r:id="rId4"/>
    <p:sldId id="258" r:id="rId5"/>
    <p:sldId id="562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9" r:id="rId14"/>
    <p:sldId id="266" r:id="rId15"/>
    <p:sldId id="268" r:id="rId16"/>
    <p:sldId id="270" r:id="rId17"/>
    <p:sldId id="271" r:id="rId18"/>
    <p:sldId id="553" r:id="rId19"/>
    <p:sldId id="534" r:id="rId20"/>
    <p:sldId id="535" r:id="rId21"/>
    <p:sldId id="556" r:id="rId22"/>
    <p:sldId id="557" r:id="rId23"/>
    <p:sldId id="538" r:id="rId24"/>
    <p:sldId id="541" r:id="rId25"/>
    <p:sldId id="565" r:id="rId26"/>
    <p:sldId id="566" r:id="rId27"/>
    <p:sldId id="567" r:id="rId28"/>
    <p:sldId id="568" r:id="rId29"/>
    <p:sldId id="569" r:id="rId30"/>
    <p:sldId id="542" r:id="rId31"/>
    <p:sldId id="560" r:id="rId32"/>
    <p:sldId id="563" r:id="rId33"/>
    <p:sldId id="564" r:id="rId34"/>
  </p:sldIdLst>
  <p:sldSz cx="10160000" cy="5715000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Calibri Light" panose="020F0302020204030204" pitchFamily="34" charset="0"/>
      <p:regular r:id="rId40"/>
      <p:italic r:id="rId41"/>
    </p:embeddedFont>
    <p:embeddedFont>
      <p:font typeface="Cambria Math" panose="02040503050406030204" pitchFamily="18" charset="0"/>
      <p:regular r:id="rId42"/>
    </p:embeddedFont>
    <p:embeddedFont>
      <p:font typeface="Consolas" panose="020B0609020204030204" pitchFamily="49" charset="0"/>
      <p:regular r:id="rId43"/>
      <p:bold r:id="rId44"/>
      <p:italic r:id="rId45"/>
      <p:boldItalic r:id="rId46"/>
    </p:embeddedFont>
    <p:embeddedFont>
      <p:font typeface="DejaVu Sans" panose="020B0604020202020204" charset="0"/>
      <p:regular r:id="rId47"/>
      <p:bold r:id="rId48"/>
      <p:italic r:id="rId49"/>
      <p:boldItalic r:id="rId50"/>
    </p:embeddedFont>
    <p:embeddedFont>
      <p:font typeface="Lato" panose="020F0502020204030203" pitchFamily="34" charset="0"/>
      <p:regular r:id="rId51"/>
      <p:bold r:id="rId52"/>
      <p:italic r:id="rId53"/>
      <p:boldItalic r:id="rId54"/>
    </p:embeddedFont>
    <p:embeddedFont>
      <p:font typeface="Lato Hairline" panose="020B0604020202020204" charset="0"/>
      <p:regular r:id="rId55"/>
      <p:italic r:id="rId56"/>
    </p:embeddedFont>
    <p:embeddedFont>
      <p:font typeface="Lato Heavy" panose="020B0604020202020204" charset="0"/>
      <p:bold r:id="rId57"/>
      <p:boldItalic r:id="rId58"/>
    </p:embeddedFont>
    <p:embeddedFont>
      <p:font typeface="Lato Light" panose="020F0502020204030203" pitchFamily="34" charset="0"/>
      <p:regular r:id="rId59"/>
      <p:italic r:id="rId60"/>
    </p:embeddedFont>
    <p:embeddedFont>
      <p:font typeface="Lato Semibold" panose="020F0502020204030203" pitchFamily="34" charset="0"/>
      <p:bold r:id="rId61"/>
      <p:boldItalic r:id="rId62"/>
    </p:embeddedFont>
    <p:embeddedFont>
      <p:font typeface="Marcellus SC" panose="020B0604020202020204" charset="0"/>
      <p:regular r:id="rId63"/>
    </p:embeddedFont>
    <p:embeddedFont>
      <p:font typeface="Segoe UI" panose="020B0502040204020203" pitchFamily="34" charset="0"/>
      <p:regular r:id="rId64"/>
      <p:bold r:id="rId65"/>
      <p:italic r:id="rId66"/>
      <p:boldItalic r:id="rId67"/>
    </p:embeddedFont>
    <p:embeddedFont>
      <p:font typeface="Trebuchet MS" panose="020B0603020202020204" pitchFamily="34" charset="0"/>
      <p:regular r:id="rId68"/>
      <p:bold r:id="rId69"/>
      <p:italic r:id="rId70"/>
      <p:boldItalic r:id="rId7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7D8CDF-E8CE-4126-A90C-137CE1656243}">
          <p14:sldIdLst>
            <p14:sldId id="256"/>
            <p14:sldId id="561"/>
            <p14:sldId id="257"/>
            <p14:sldId id="258"/>
            <p14:sldId id="562"/>
            <p14:sldId id="259"/>
            <p14:sldId id="260"/>
            <p14:sldId id="261"/>
            <p14:sldId id="262"/>
            <p14:sldId id="263"/>
            <p14:sldId id="264"/>
            <p14:sldId id="265"/>
            <p14:sldId id="269"/>
            <p14:sldId id="266"/>
            <p14:sldId id="268"/>
            <p14:sldId id="270"/>
            <p14:sldId id="271"/>
            <p14:sldId id="553"/>
            <p14:sldId id="534"/>
            <p14:sldId id="535"/>
            <p14:sldId id="556"/>
            <p14:sldId id="557"/>
            <p14:sldId id="538"/>
            <p14:sldId id="541"/>
            <p14:sldId id="565"/>
            <p14:sldId id="566"/>
            <p14:sldId id="567"/>
            <p14:sldId id="568"/>
            <p14:sldId id="569"/>
            <p14:sldId id="542"/>
            <p14:sldId id="560"/>
            <p14:sldId id="563"/>
            <p14:sldId id="5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  <a:srgbClr val="0000FF"/>
    <a:srgbClr val="00FF00"/>
    <a:srgbClr val="FF0000"/>
    <a:srgbClr val="B52829"/>
    <a:srgbClr val="EF61B5"/>
    <a:srgbClr val="7AB920"/>
    <a:srgbClr val="651CB6"/>
    <a:srgbClr val="9C5AE4"/>
    <a:srgbClr val="7922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33" autoAdjust="0"/>
    <p:restoredTop sz="94660"/>
  </p:normalViewPr>
  <p:slideViewPr>
    <p:cSldViewPr snapToGrid="0">
      <p:cViewPr>
        <p:scale>
          <a:sx n="100" d="100"/>
          <a:sy n="100" d="100"/>
        </p:scale>
        <p:origin x="216" y="17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font" Target="fonts/font15.fntdata"/><Relationship Id="rId55" Type="http://schemas.openxmlformats.org/officeDocument/2006/relationships/font" Target="fonts/font20.fntdata"/><Relationship Id="rId63" Type="http://schemas.openxmlformats.org/officeDocument/2006/relationships/font" Target="fonts/font28.fntdata"/><Relationship Id="rId68" Type="http://schemas.openxmlformats.org/officeDocument/2006/relationships/font" Target="fonts/font33.fntdata"/><Relationship Id="rId7" Type="http://schemas.openxmlformats.org/officeDocument/2006/relationships/slide" Target="slides/slide6.xml"/><Relationship Id="rId71" Type="http://schemas.openxmlformats.org/officeDocument/2006/relationships/font" Target="fonts/font3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3" Type="http://schemas.openxmlformats.org/officeDocument/2006/relationships/font" Target="fonts/font18.fntdata"/><Relationship Id="rId58" Type="http://schemas.openxmlformats.org/officeDocument/2006/relationships/font" Target="fonts/font23.fntdata"/><Relationship Id="rId66" Type="http://schemas.openxmlformats.org/officeDocument/2006/relationships/font" Target="fonts/font31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font" Target="fonts/font14.fntdata"/><Relationship Id="rId57" Type="http://schemas.openxmlformats.org/officeDocument/2006/relationships/font" Target="fonts/font22.fntdata"/><Relationship Id="rId61" Type="http://schemas.openxmlformats.org/officeDocument/2006/relationships/font" Target="fonts/font2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openxmlformats.org/officeDocument/2006/relationships/font" Target="fonts/font17.fntdata"/><Relationship Id="rId60" Type="http://schemas.openxmlformats.org/officeDocument/2006/relationships/font" Target="fonts/font25.fntdata"/><Relationship Id="rId65" Type="http://schemas.openxmlformats.org/officeDocument/2006/relationships/font" Target="fonts/font30.fntdata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font" Target="fonts/font13.fntdata"/><Relationship Id="rId56" Type="http://schemas.openxmlformats.org/officeDocument/2006/relationships/font" Target="fonts/font21.fntdata"/><Relationship Id="rId64" Type="http://schemas.openxmlformats.org/officeDocument/2006/relationships/font" Target="fonts/font29.fntdata"/><Relationship Id="rId69" Type="http://schemas.openxmlformats.org/officeDocument/2006/relationships/font" Target="fonts/font34.fntdata"/><Relationship Id="rId8" Type="http://schemas.openxmlformats.org/officeDocument/2006/relationships/slide" Target="slides/slide7.xml"/><Relationship Id="rId51" Type="http://schemas.openxmlformats.org/officeDocument/2006/relationships/font" Target="fonts/font16.fntdata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59" Type="http://schemas.openxmlformats.org/officeDocument/2006/relationships/font" Target="fonts/font24.fntdata"/><Relationship Id="rId67" Type="http://schemas.openxmlformats.org/officeDocument/2006/relationships/font" Target="fonts/font32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54" Type="http://schemas.openxmlformats.org/officeDocument/2006/relationships/font" Target="fonts/font19.fntdata"/><Relationship Id="rId62" Type="http://schemas.openxmlformats.org/officeDocument/2006/relationships/font" Target="fonts/font27.fntdata"/><Relationship Id="rId70" Type="http://schemas.openxmlformats.org/officeDocument/2006/relationships/font" Target="fonts/font35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5/27/2020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67529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2938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 dirty="0"/>
              <a:t>How do you calculate the number of elements in a range? max-min+1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47072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612364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D3DE5FAB-0716-4A89-8246-1839F53C7C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667" y="1862667"/>
            <a:ext cx="4682065" cy="1989667"/>
          </a:xfrm>
        </p:spPr>
        <p:txBody>
          <a:bodyPr anchor="b">
            <a:normAutofit/>
          </a:bodyPr>
          <a:lstStyle>
            <a:lvl1pPr marL="0" algn="ctr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400" b="1" kern="1200" dirty="0">
                <a:solidFill>
                  <a:srgbClr val="FFFF53"/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7FFEA-B714-46C8-8691-0F213746993A}"/>
              </a:ext>
            </a:extLst>
          </p:cNvPr>
          <p:cNvSpPr txBox="1"/>
          <p:nvPr userDrawn="1"/>
        </p:nvSpPr>
        <p:spPr>
          <a:xfrm>
            <a:off x="7450978" y="4009094"/>
            <a:ext cx="1489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Luís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Oliveira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A0CE7B8-EF1A-483E-AD53-69D7E68944A8}"/>
              </a:ext>
            </a:extLst>
          </p:cNvPr>
          <p:cNvSpPr txBox="1">
            <a:spLocks/>
          </p:cNvSpPr>
          <p:nvPr userDrawn="1"/>
        </p:nvSpPr>
        <p:spPr>
          <a:xfrm>
            <a:off x="6690783" y="5384800"/>
            <a:ext cx="3009900" cy="23281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Summer 2020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A4FBBE-ABC4-47EB-ACF9-56632173728E}"/>
              </a:ext>
            </a:extLst>
          </p:cNvPr>
          <p:cNvSpPr txBox="1"/>
          <p:nvPr userDrawn="1"/>
        </p:nvSpPr>
        <p:spPr>
          <a:xfrm>
            <a:off x="6686550" y="2152782"/>
            <a:ext cx="3014134" cy="1079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 defTabSz="761970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667"/>
            </a:lvl2pPr>
            <a:lvl3pPr marL="761970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500"/>
            </a:lvl3pPr>
            <a:lvl4pPr marL="114295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4pPr>
            <a:lvl5pPr marL="152393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5pPr>
            <a:lvl6pPr marL="190492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6pPr>
            <a:lvl7pPr marL="228590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7pPr>
            <a:lvl8pPr marL="2666893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8pPr>
            <a:lvl9pPr marL="3047878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9pPr>
          </a:lstStyle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 0007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Computer Programming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9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6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30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240748941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322055886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>
  <p:cSld name="Title and Content (no ani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0"/>
            <a:ext cx="9990667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" y="495302"/>
            <a:ext cx="9990667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15661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4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3656256970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FE727C23-BF5D-4F2B-B32D-EF48439146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kern="12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94EC74-BB7E-4DD1-8ED0-C2532C0D6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7"/>
            <a:ext cx="9668936" cy="4148402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8B8A354-EF1E-4AA8-84BD-CED0B0138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8200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624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55BCD8DB-43DD-40A0-B202-A7293BEFBD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976049"/>
            <a:ext cx="8763000" cy="2148151"/>
          </a:xfrm>
        </p:spPr>
        <p:txBody>
          <a:bodyPr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500" kern="1200" dirty="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155687"/>
            <a:ext cx="8763000" cy="1250156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800" kern="1200" smtClean="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CF8ACC2-DB1E-4D9F-9E27-81D23A7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</p:spTree>
    <p:extLst>
      <p:ext uri="{BB962C8B-B14F-4D97-AF65-F5344CB8AC3E}">
        <p14:creationId xmlns:p14="http://schemas.microsoft.com/office/powerpoint/2010/main" val="2811819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93DEAFF-0805-4387-A81F-C5B1BE2102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83444" y="5274261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1026160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563" y="5335062"/>
            <a:ext cx="684742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1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0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00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6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" y="304271"/>
            <a:ext cx="99568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" y="1521354"/>
            <a:ext cx="99568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6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 0007 – Summer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6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66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8" r:id="rId15"/>
  </p:sldLayoutIdLst>
  <p:hf hd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000" dirty="0"/>
              <a:t>Hello World!</a:t>
            </a:r>
            <a:br>
              <a:rPr lang="en-GB" sz="4000" dirty="0"/>
            </a:br>
            <a:r>
              <a:rPr lang="en-GB" sz="4000" dirty="0"/>
              <a:t>I’m alive!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CBD29C-41C8-4F92-AF93-90AEDE70CA38}"/>
              </a:ext>
            </a:extLst>
          </p:cNvPr>
          <p:cNvSpPr/>
          <p:nvPr/>
        </p:nvSpPr>
        <p:spPr>
          <a:xfrm>
            <a:off x="7745256" y="712266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#3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3BB17-E98C-4371-8116-617276177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Naming rules (cont.)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8339F0-CCBE-4B72-B603-2FF484C6E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7BDCC2-DBBB-4B30-993F-764E97569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Constants</a:t>
            </a:r>
          </a:p>
          <a:p>
            <a:pPr lvl="1"/>
            <a:r>
              <a:rPr lang="en-GB" dirty="0"/>
              <a:t>Names must start with a letter or a </a:t>
            </a:r>
            <a:r>
              <a:rPr lang="en-GB" b="1" dirty="0"/>
              <a:t>_</a:t>
            </a:r>
            <a:r>
              <a:rPr lang="en-GB" dirty="0"/>
              <a:t> (underscore)</a:t>
            </a:r>
          </a:p>
          <a:p>
            <a:pPr lvl="1"/>
            <a:r>
              <a:rPr lang="en-GB" dirty="0"/>
              <a:t>Names can contain numbers</a:t>
            </a:r>
          </a:p>
          <a:p>
            <a:pPr lvl="2"/>
            <a:r>
              <a:rPr lang="en-GB" dirty="0" err="1"/>
              <a:t>E.g</a:t>
            </a:r>
            <a:r>
              <a:rPr lang="en-GB" dirty="0"/>
              <a:t>: age, _age, part1, _variable</a:t>
            </a:r>
          </a:p>
          <a:p>
            <a:pPr lvl="1"/>
            <a:r>
              <a:rPr lang="en-GB" dirty="0"/>
              <a:t>Names are all upper-case</a:t>
            </a:r>
          </a:p>
          <a:p>
            <a:pPr lvl="2"/>
            <a:r>
              <a:rPr lang="en-GB" dirty="0"/>
              <a:t>E.g.: WORD, TWO_WORDS, MULTIPLE_WORD_CONSTANT</a:t>
            </a:r>
          </a:p>
          <a:p>
            <a:pPr lvl="1"/>
            <a:r>
              <a:rPr lang="en-GB" dirty="0"/>
              <a:t>Use good names!</a:t>
            </a:r>
          </a:p>
          <a:p>
            <a:pPr lvl="1"/>
            <a:r>
              <a:rPr lang="en-GB" dirty="0"/>
              <a:t>Use the keyword </a:t>
            </a:r>
            <a:r>
              <a:rPr lang="en-GB" b="1" dirty="0">
                <a:solidFill>
                  <a:srgbClr val="AB5DA5"/>
                </a:solidFill>
              </a:rPr>
              <a:t>final</a:t>
            </a:r>
          </a:p>
          <a:p>
            <a:pPr lvl="2"/>
            <a:r>
              <a:rPr lang="en-GB" dirty="0"/>
              <a:t>E.g.   </a:t>
            </a:r>
            <a:r>
              <a:rPr lang="en-GB" b="1" dirty="0">
                <a:solidFill>
                  <a:srgbClr val="7030A0"/>
                </a:solidFill>
              </a:rPr>
              <a:t>final </a:t>
            </a:r>
            <a:r>
              <a:rPr lang="en-GB" b="1" dirty="0">
                <a:solidFill>
                  <a:schemeClr val="accent3"/>
                </a:solidFill>
              </a:rPr>
              <a:t>int</a:t>
            </a:r>
            <a:r>
              <a:rPr lang="en-GB" b="1" dirty="0"/>
              <a:t> </a:t>
            </a:r>
            <a:r>
              <a:rPr lang="en-GB" dirty="0"/>
              <a:t>INCHES_IN_A_FOOT = 12;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0C8833-3329-4408-9199-FF4B8799C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6262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12AF4-A494-474A-B99B-6DD1025A7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Operations on variables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EA00CB-68CD-4D99-BEE5-2FED15BC1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CCDEE-2084-46DA-9FA3-17C567409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Assignments</a:t>
            </a:r>
          </a:p>
          <a:p>
            <a:pPr lvl="1"/>
            <a:r>
              <a:rPr lang="en-GB" b="1" dirty="0"/>
              <a:t>=</a:t>
            </a:r>
            <a:r>
              <a:rPr lang="en-GB" dirty="0"/>
              <a:t> </a:t>
            </a:r>
            <a:r>
              <a:rPr lang="en-GB" dirty="0">
                <a:sym typeface="Wingdings" panose="05000000000000000000" pitchFamily="2" charset="2"/>
              </a:rPr>
              <a:t> The assignment operator (doesn’t compare)</a:t>
            </a:r>
            <a:br>
              <a:rPr lang="en-GB" dirty="0">
                <a:sym typeface="Wingdings" panose="05000000000000000000" pitchFamily="2" charset="2"/>
              </a:rPr>
            </a:br>
            <a:r>
              <a:rPr lang="en-GB" dirty="0">
                <a:sym typeface="Wingdings" panose="05000000000000000000" pitchFamily="2" charset="2"/>
              </a:rPr>
              <a:t>e.g.:  </a:t>
            </a:r>
            <a:r>
              <a:rPr lang="en-GB" b="1" dirty="0">
                <a:solidFill>
                  <a:schemeClr val="accent6">
                    <a:lumMod val="50000"/>
                  </a:schemeClr>
                </a:solidFill>
                <a:sym typeface="Wingdings" panose="05000000000000000000" pitchFamily="2" charset="2"/>
              </a:rPr>
              <a:t>destination</a:t>
            </a:r>
            <a:r>
              <a:rPr lang="en-GB" b="1" dirty="0">
                <a:solidFill>
                  <a:srgbClr val="0070C0"/>
                </a:solidFill>
                <a:sym typeface="Wingdings" panose="05000000000000000000" pitchFamily="2" charset="2"/>
              </a:rPr>
              <a:t> </a:t>
            </a:r>
            <a:r>
              <a:rPr lang="en-GB" b="1" dirty="0">
                <a:sym typeface="Wingdings" panose="05000000000000000000" pitchFamily="2" charset="2"/>
              </a:rPr>
              <a:t>=</a:t>
            </a:r>
            <a:r>
              <a:rPr lang="en-GB" b="1" dirty="0">
                <a:solidFill>
                  <a:srgbClr val="0070C0"/>
                </a:solidFill>
                <a:sym typeface="Wingdings" panose="05000000000000000000" pitchFamily="2" charset="2"/>
              </a:rPr>
              <a:t> source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First calculate EVERYTHING to its right (variable or expression)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Finally store the result into the </a:t>
            </a:r>
            <a:r>
              <a:rPr lang="en-GB" b="1" u="sng" dirty="0">
                <a:solidFill>
                  <a:schemeClr val="accent3"/>
                </a:solidFill>
                <a:sym typeface="Wingdings" panose="05000000000000000000" pitchFamily="2" charset="2"/>
              </a:rPr>
              <a:t>variable</a:t>
            </a:r>
            <a:r>
              <a:rPr lang="en-GB" b="1" dirty="0">
                <a:sym typeface="Wingdings" panose="05000000000000000000" pitchFamily="2" charset="2"/>
              </a:rPr>
              <a:t> </a:t>
            </a:r>
            <a:r>
              <a:rPr lang="en-GB" dirty="0">
                <a:sym typeface="Wingdings" panose="05000000000000000000" pitchFamily="2" charset="2"/>
              </a:rPr>
              <a:t>to it’s left</a:t>
            </a:r>
          </a:p>
          <a:p>
            <a:r>
              <a:rPr lang="en-GB" dirty="0">
                <a:sym typeface="Wingdings" panose="05000000000000000000" pitchFamily="2" charset="2"/>
              </a:rPr>
              <a:t>Examples: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  <a:sym typeface="Wingdings" panose="05000000000000000000" pitchFamily="2" charset="2"/>
              </a:rPr>
              <a:t>age = 33;             // age gets the number 33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  <a:sym typeface="Wingdings" panose="05000000000000000000" pitchFamily="2" charset="2"/>
              </a:rPr>
              <a:t>age = age - 1;        // age value is changed to 32 : the old </a:t>
            </a:r>
          </a:p>
          <a:p>
            <a:pPr marL="0" indent="0">
              <a:buNone/>
            </a:pPr>
            <a:r>
              <a:rPr lang="en-GB" sz="1900" dirty="0">
                <a:latin typeface="Consolas" panose="020B0609020204030204" pitchFamily="49" charset="0"/>
                <a:sym typeface="Wingdings" panose="05000000000000000000" pitchFamily="2" charset="2"/>
              </a:rPr>
              <a:t>                      //        value of age minus 1</a:t>
            </a:r>
          </a:p>
          <a:p>
            <a:pPr marL="0" indent="0">
              <a:buNone/>
            </a:pPr>
            <a:r>
              <a:rPr lang="en-GB" sz="1900" dirty="0" err="1">
                <a:latin typeface="Consolas" panose="020B0609020204030204" pitchFamily="49" charset="0"/>
                <a:sym typeface="Wingdings" panose="05000000000000000000" pitchFamily="2" charset="2"/>
              </a:rPr>
              <a:t>halfAge</a:t>
            </a:r>
            <a:r>
              <a:rPr lang="en-GB" sz="1900" dirty="0">
                <a:latin typeface="Consolas" panose="020B0609020204030204" pitchFamily="49" charset="0"/>
                <a:sym typeface="Wingdings" panose="05000000000000000000" pitchFamily="2" charset="2"/>
              </a:rPr>
              <a:t> = age / 2;    // </a:t>
            </a:r>
            <a:r>
              <a:rPr lang="en-GB" sz="1900" dirty="0" err="1">
                <a:latin typeface="Consolas" panose="020B0609020204030204" pitchFamily="49" charset="0"/>
                <a:sym typeface="Wingdings" panose="05000000000000000000" pitchFamily="2" charset="2"/>
              </a:rPr>
              <a:t>halfAge</a:t>
            </a:r>
            <a:r>
              <a:rPr lang="en-GB" sz="1900" dirty="0">
                <a:latin typeface="Consolas" panose="020B0609020204030204" pitchFamily="49" charset="0"/>
                <a:sym typeface="Wingdings" panose="05000000000000000000" pitchFamily="2" charset="2"/>
              </a:rPr>
              <a:t> gets 16: the value of age divided by 2</a:t>
            </a:r>
            <a:endParaRPr lang="en-GB" sz="1900" dirty="0"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97DFBB-0D6F-4139-8032-7F6799F99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E6A2C2-E3F7-44BE-AFEB-702707A4FB2C}"/>
              </a:ext>
            </a:extLst>
          </p:cNvPr>
          <p:cNvSpPr/>
          <p:nvPr/>
        </p:nvSpPr>
        <p:spPr>
          <a:xfrm>
            <a:off x="5875826" y="5296959"/>
            <a:ext cx="37305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>
                <a:solidFill>
                  <a:srgbClr val="0070C0"/>
                </a:solidFill>
                <a:latin typeface="Consolas" panose="020B0609020204030204" pitchFamily="49" charset="0"/>
              </a:rPr>
              <a:t>Check example Operators.java</a:t>
            </a:r>
            <a:endParaRPr lang="en-GB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1329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756EE-3F41-4308-AF5D-CB833652B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Java numeric operators (easy)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95D1EE-64AC-4EBC-9DEB-1E9DFC9D8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CD4F4FD-541E-4FEF-A96A-A9F106EDDE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9350610"/>
              </p:ext>
            </p:extLst>
          </p:nvPr>
        </p:nvGraphicFramePr>
        <p:xfrm>
          <a:off x="246062" y="998538"/>
          <a:ext cx="9668408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7102">
                  <a:extLst>
                    <a:ext uri="{9D8B030D-6E8A-4147-A177-3AD203B41FA5}">
                      <a16:colId xmlns:a16="http://schemas.microsoft.com/office/drawing/2014/main" val="3418380374"/>
                    </a:ext>
                  </a:extLst>
                </a:gridCol>
                <a:gridCol w="2417102">
                  <a:extLst>
                    <a:ext uri="{9D8B030D-6E8A-4147-A177-3AD203B41FA5}">
                      <a16:colId xmlns:a16="http://schemas.microsoft.com/office/drawing/2014/main" val="4043561802"/>
                    </a:ext>
                  </a:extLst>
                </a:gridCol>
                <a:gridCol w="2417102">
                  <a:extLst>
                    <a:ext uri="{9D8B030D-6E8A-4147-A177-3AD203B41FA5}">
                      <a16:colId xmlns:a16="http://schemas.microsoft.com/office/drawing/2014/main" val="3036023083"/>
                    </a:ext>
                  </a:extLst>
                </a:gridCol>
                <a:gridCol w="2417102">
                  <a:extLst>
                    <a:ext uri="{9D8B030D-6E8A-4147-A177-3AD203B41FA5}">
                      <a16:colId xmlns:a16="http://schemas.microsoft.com/office/drawing/2014/main" val="36277976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551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Negation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Unary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result = -b;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385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Multiplication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result = a * 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312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Division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result = a / 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342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Modulus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result = a % 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019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Addition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result = a + 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828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Subtraction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result = a - 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13409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B8B803-885B-47A9-845A-ED0528E19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7EDEFC2-A700-402B-9B81-005DD2343BAD}"/>
              </a:ext>
            </a:extLst>
          </p:cNvPr>
          <p:cNvSpPr/>
          <p:nvPr/>
        </p:nvSpPr>
        <p:spPr>
          <a:xfrm>
            <a:off x="5875826" y="5296959"/>
            <a:ext cx="37305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>
                <a:solidFill>
                  <a:srgbClr val="0070C0"/>
                </a:solidFill>
                <a:latin typeface="Consolas" panose="020B0609020204030204" pitchFamily="49" charset="0"/>
              </a:rPr>
              <a:t>Check example Operators.java</a:t>
            </a:r>
            <a:endParaRPr lang="en-GB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01964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756EE-3F41-4308-AF5D-CB833652B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Java relational operators (medium)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95D1EE-64AC-4EBC-9DEB-1E9DFC9D8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CD4F4FD-541E-4FEF-A96A-A9F106EDDE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1899633"/>
              </p:ext>
            </p:extLst>
          </p:nvPr>
        </p:nvGraphicFramePr>
        <p:xfrm>
          <a:off x="246062" y="998538"/>
          <a:ext cx="9668408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17102">
                  <a:extLst>
                    <a:ext uri="{9D8B030D-6E8A-4147-A177-3AD203B41FA5}">
                      <a16:colId xmlns:a16="http://schemas.microsoft.com/office/drawing/2014/main" val="3418380374"/>
                    </a:ext>
                  </a:extLst>
                </a:gridCol>
                <a:gridCol w="2417102">
                  <a:extLst>
                    <a:ext uri="{9D8B030D-6E8A-4147-A177-3AD203B41FA5}">
                      <a16:colId xmlns:a16="http://schemas.microsoft.com/office/drawing/2014/main" val="4043561802"/>
                    </a:ext>
                  </a:extLst>
                </a:gridCol>
                <a:gridCol w="2417102">
                  <a:extLst>
                    <a:ext uri="{9D8B030D-6E8A-4147-A177-3AD203B41FA5}">
                      <a16:colId xmlns:a16="http://schemas.microsoft.com/office/drawing/2014/main" val="3036023083"/>
                    </a:ext>
                  </a:extLst>
                </a:gridCol>
                <a:gridCol w="2417102">
                  <a:extLst>
                    <a:ext uri="{9D8B030D-6E8A-4147-A177-3AD203B41FA5}">
                      <a16:colId xmlns:a16="http://schemas.microsoft.com/office/drawing/2014/main" val="36277976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05512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== (don’t confuse with single </a:t>
                      </a:r>
                      <a:r>
                        <a:rPr lang="en-GB" b="1" i="1" dirty="0">
                          <a:latin typeface="Consolas" panose="020B0609020204030204" pitchFamily="49" charset="0"/>
                        </a:rPr>
                        <a:t>=</a:t>
                      </a:r>
                      <a:r>
                        <a:rPr lang="en-GB" b="1" dirty="0">
                          <a:latin typeface="Consolas" panose="020B0609020204030204" pitchFamily="49" charset="0"/>
                        </a:rPr>
                        <a:t> 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Equals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 == 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3859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!=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Not equal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 != 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03121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Greater than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 &gt; 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342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&gt;=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Greater than or equal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 &gt;= 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80190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&lt;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Less than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 &lt; 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8828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GB" b="1" dirty="0">
                          <a:latin typeface="Consolas" panose="020B0609020204030204" pitchFamily="49" charset="0"/>
                        </a:rPr>
                        <a:t>&lt;=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Less than or equal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Binary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 &lt;= b;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413409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B8B803-885B-47A9-845A-ED0528E19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230795F-243E-4CE8-9A11-48AFDA78E8B9}"/>
              </a:ext>
            </a:extLst>
          </p:cNvPr>
          <p:cNvSpPr/>
          <p:nvPr/>
        </p:nvSpPr>
        <p:spPr>
          <a:xfrm>
            <a:off x="5809786" y="5296959"/>
            <a:ext cx="37305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>
                <a:solidFill>
                  <a:srgbClr val="0070C0"/>
                </a:solidFill>
                <a:latin typeface="Consolas" panose="020B0609020204030204" pitchFamily="49" charset="0"/>
              </a:rPr>
              <a:t>Check example Operators.java</a:t>
            </a:r>
            <a:endParaRPr lang="en-GB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048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756EE-3F41-4308-AF5D-CB833652B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Java precedence of operators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95D1EE-64AC-4EBC-9DEB-1E9DFC9D8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B8B803-885B-47A9-845A-ED0528E19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14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57647F9D-0F05-4F26-BA09-1C940CADCC8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GB" dirty="0"/>
                  <a:t>What happens first?</a:t>
                </a:r>
              </a:p>
              <a:p>
                <a:pPr lvl="1"/>
                <a:r>
                  <a:rPr lang="en-GB" dirty="0"/>
                  <a:t>People: Hate maths, love solving maths problems on Facebook </a:t>
                </a:r>
                <a:r>
                  <a:rPr lang="en-US" altLang="ja-JP" dirty="0"/>
                  <a:t>¯\_(</a:t>
                </a:r>
                <a:r>
                  <a:rPr lang="ja-JP" altLang="en-US" dirty="0"/>
                  <a:t>ツ</a:t>
                </a:r>
                <a:r>
                  <a:rPr lang="en-US" altLang="ja-JP" dirty="0"/>
                  <a:t>)_/¯</a:t>
                </a:r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endParaRPr lang="en-GB" dirty="0"/>
              </a:p>
              <a:p>
                <a:pPr marL="0" indent="0">
                  <a:buNone/>
                </a:pPr>
                <a:endParaRPr lang="en-GB" dirty="0"/>
              </a:p>
              <a:p>
                <a:endParaRPr lang="en-GB" dirty="0"/>
              </a:p>
              <a:p>
                <a:r>
                  <a:rPr lang="en-GB" dirty="0"/>
                  <a:t>When in doubt </a:t>
                </a:r>
                <a:r>
                  <a:rPr lang="en-GB" dirty="0">
                    <a:sym typeface="Wingdings" panose="05000000000000000000" pitchFamily="2" charset="2"/>
                  </a:rPr>
                  <a:t></a:t>
                </a:r>
              </a:p>
              <a:p>
                <a:pPr lvl="1"/>
                <a:r>
                  <a:rPr lang="en-GB" dirty="0">
                    <a:sym typeface="Wingdings" panose="05000000000000000000" pitchFamily="2" charset="2"/>
                  </a:rPr>
                  <a:t>Parentheses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GB" i="1" smtClean="0">
                        <a:latin typeface="Cambria Math" panose="02040503050406030204" pitchFamily="18" charset="0"/>
                      </a:rPr>
                      <m:t>2 + 10 ∗ </m:t>
                    </m:r>
                    <m:r>
                      <a:rPr lang="en-GB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(</m:t>
                    </m:r>
                    <m:r>
                      <a:rPr lang="en-GB" i="1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55 / 10)</m:t>
                    </m:r>
                  </m:oMath>
                </a14:m>
                <a:r>
                  <a:rPr lang="en-GB" dirty="0">
                    <a:solidFill>
                      <a:schemeClr val="accent3"/>
                    </a:solidFill>
                  </a:rPr>
                  <a:t> </a:t>
                </a:r>
                <a:r>
                  <a:rPr lang="en-GB" dirty="0"/>
                  <a:t>is the same as </a:t>
                </a:r>
                <a14:m>
                  <m:oMath xmlns:m="http://schemas.openxmlformats.org/officeDocument/2006/math">
                    <m:r>
                      <a:rPr lang="en-GB" i="1">
                        <a:latin typeface="Cambria Math" panose="02040503050406030204" pitchFamily="18" charset="0"/>
                      </a:rPr>
                      <m:t>2 +</m:t>
                    </m:r>
                    <m:r>
                      <a:rPr lang="en-GB" i="1" smtClean="0">
                        <a:solidFill>
                          <a:schemeClr val="accent3"/>
                        </a:solidFill>
                        <a:latin typeface="Cambria Math" panose="02040503050406030204" pitchFamily="18" charset="0"/>
                      </a:rPr>
                      <m:t>(55 / 10)</m:t>
                    </m:r>
                    <m:r>
                      <a:rPr lang="en-GB" i="1">
                        <a:latin typeface="Cambria Math" panose="02040503050406030204" pitchFamily="18" charset="0"/>
                      </a:rPr>
                      <m:t>∗ 10</m:t>
                    </m:r>
                  </m:oMath>
                </a14:m>
                <a:endParaRPr lang="en-GB" dirty="0"/>
              </a:p>
              <a:p>
                <a:endParaRPr lang="en-GB" dirty="0"/>
              </a:p>
              <a:p>
                <a:pPr lvl="2"/>
                <a:endParaRPr lang="en-GB" dirty="0"/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57647F9D-0F05-4F26-BA09-1C940CADCC8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757" t="-2059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8" name="Table 10">
            <a:extLst>
              <a:ext uri="{FF2B5EF4-FFF2-40B4-BE49-F238E27FC236}">
                <a16:creationId xmlns:a16="http://schemas.microsoft.com/office/drawing/2014/main" id="{8FACD8C7-DD77-4003-B776-AA3A111BE2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5818320"/>
              </p:ext>
            </p:extLst>
          </p:nvPr>
        </p:nvGraphicFramePr>
        <p:xfrm>
          <a:off x="1231052" y="1829555"/>
          <a:ext cx="384894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4474">
                  <a:extLst>
                    <a:ext uri="{9D8B030D-6E8A-4147-A177-3AD203B41FA5}">
                      <a16:colId xmlns:a16="http://schemas.microsoft.com/office/drawing/2014/main" val="2164232519"/>
                    </a:ext>
                  </a:extLst>
                </a:gridCol>
                <a:gridCol w="1924474">
                  <a:extLst>
                    <a:ext uri="{9D8B030D-6E8A-4147-A177-3AD203B41FA5}">
                      <a16:colId xmlns:a16="http://schemas.microsoft.com/office/drawing/2014/main" val="10622337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Associativity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592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- (negation)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Right to left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12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* /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60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+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352169"/>
                  </a:ext>
                </a:extLst>
              </a:tr>
            </a:tbl>
          </a:graphicData>
        </a:graphic>
      </p:graphicFrame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2251764-2957-4973-AE41-7D7310E8B891}"/>
              </a:ext>
            </a:extLst>
          </p:cNvPr>
          <p:cNvCxnSpPr/>
          <p:nvPr/>
        </p:nvCxnSpPr>
        <p:spPr>
          <a:xfrm>
            <a:off x="861800" y="1874520"/>
            <a:ext cx="0" cy="14478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F6D24998-205A-4A49-8EED-590F33A4E869}"/>
              </a:ext>
            </a:extLst>
          </p:cNvPr>
          <p:cNvSpPr/>
          <p:nvPr/>
        </p:nvSpPr>
        <p:spPr>
          <a:xfrm>
            <a:off x="170898" y="1829555"/>
            <a:ext cx="583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First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CC0D67B-DA8F-4B9B-BDEE-2435BD356AE3}"/>
              </a:ext>
            </a:extLst>
          </p:cNvPr>
          <p:cNvSpPr/>
          <p:nvPr/>
        </p:nvSpPr>
        <p:spPr>
          <a:xfrm>
            <a:off x="170898" y="2942830"/>
            <a:ext cx="5572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Last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8" name="Table 10">
                <a:extLst>
                  <a:ext uri="{FF2B5EF4-FFF2-40B4-BE49-F238E27FC236}">
                    <a16:creationId xmlns:a16="http://schemas.microsoft.com/office/drawing/2014/main" id="{FF593B60-1F3B-44FF-9B07-2616ACBAA49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99162265"/>
                  </p:ext>
                </p:extLst>
              </p:nvPr>
            </p:nvGraphicFramePr>
            <p:xfrm>
              <a:off x="6065519" y="1829555"/>
              <a:ext cx="3848948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24474">
                      <a:extLst>
                        <a:ext uri="{9D8B030D-6E8A-4147-A177-3AD203B41FA5}">
                          <a16:colId xmlns:a16="http://schemas.microsoft.com/office/drawing/2014/main" val="2164232519"/>
                        </a:ext>
                      </a:extLst>
                    </a:gridCol>
                    <a:gridCol w="1924474">
                      <a:extLst>
                        <a:ext uri="{9D8B030D-6E8A-4147-A177-3AD203B41FA5}">
                          <a16:colId xmlns:a16="http://schemas.microsoft.com/office/drawing/2014/main" val="106223375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Expression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/>
                            <a:t>Result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0259214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  <m:t>2 + 10 ∗</m:t>
                                </m:r>
                                <m:r>
                                  <m:rPr>
                                    <m:nor/>
                                  </m:rPr>
                                  <a:rPr lang="en-GB" dirty="0" smtClean="0"/>
                                  <m:t>−</m:t>
                                </m:r>
                                <m: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oMath>
                            </m:oMathPara>
                          </a14:m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61251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  <m:t>2 + 10 ∗ 55 / 10</m:t>
                                </m:r>
                              </m:oMath>
                            </m:oMathPara>
                          </a14:m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496014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  <m:t>2 + 55 / 10 ∗ 10</m:t>
                                </m:r>
                              </m:oMath>
                            </m:oMathPara>
                          </a14:m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563521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76197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  <m:t>72 / 60 + 72 % 60</m:t>
                                </m:r>
                              </m:oMath>
                            </m:oMathPara>
                          </a14:m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38143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pPr marL="0" marR="0" lvl="0" indent="0" algn="l" defTabSz="76197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  <m:t>15 ∗</m:t>
                                </m:r>
                                <m:r>
                                  <a:rPr lang="en-GB" b="0" i="1" smtClean="0"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  <m:r>
                                  <a:rPr lang="en-GB" i="1" smtClean="0">
                                    <a:latin typeface="Cambria Math" panose="02040503050406030204" pitchFamily="18" charset="0"/>
                                  </a:rPr>
                                  <m:t> % 2 + 10</m:t>
                                </m:r>
                              </m:oMath>
                            </m:oMathPara>
                          </a14:m>
                          <a:endParaRPr lang="en-GB" dirty="0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1165999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8" name="Table 10">
                <a:extLst>
                  <a:ext uri="{FF2B5EF4-FFF2-40B4-BE49-F238E27FC236}">
                    <a16:creationId xmlns:a16="http://schemas.microsoft.com/office/drawing/2014/main" id="{FF593B60-1F3B-44FF-9B07-2616ACBAA49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199162265"/>
                  </p:ext>
                </p:extLst>
              </p:nvPr>
            </p:nvGraphicFramePr>
            <p:xfrm>
              <a:off x="6065519" y="1829555"/>
              <a:ext cx="3848948" cy="222504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1924474">
                      <a:extLst>
                        <a:ext uri="{9D8B030D-6E8A-4147-A177-3AD203B41FA5}">
                          <a16:colId xmlns:a16="http://schemas.microsoft.com/office/drawing/2014/main" val="2164232519"/>
                        </a:ext>
                      </a:extLst>
                    </a:gridCol>
                    <a:gridCol w="1924474">
                      <a:extLst>
                        <a:ext uri="{9D8B030D-6E8A-4147-A177-3AD203B41FA5}">
                          <a16:colId xmlns:a16="http://schemas.microsoft.com/office/drawing/2014/main" val="1062233757"/>
                        </a:ext>
                      </a:extLst>
                    </a:gridCol>
                  </a:tblGrid>
                  <a:tr h="370840">
                    <a:tc>
                      <a:txBody>
                        <a:bodyPr/>
                        <a:lstStyle/>
                        <a:p>
                          <a:r>
                            <a:rPr lang="en-GB" dirty="0"/>
                            <a:t>Expression</a:t>
                          </a:r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r>
                            <a:rPr lang="en-GB"/>
                            <a:t>Result</a:t>
                          </a:r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902592142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15" t="-103279" r="-100946" b="-4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000612518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15" t="-203279" r="-100946" b="-3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2496014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15" t="-303279" r="-100946" b="-2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856352169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15" t="-403279" r="-100946" b="-10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1323814360"/>
                      </a:ext>
                    </a:extLst>
                  </a:tr>
                  <a:tr h="37084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blipFill>
                          <a:blip r:embed="rId3"/>
                          <a:stretch>
                            <a:fillRect l="-315" t="-503279" r="-100946" b="-3279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GB" dirty="0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211165999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29" name="Rectangle 28">
            <a:extLst>
              <a:ext uri="{FF2B5EF4-FFF2-40B4-BE49-F238E27FC236}">
                <a16:creationId xmlns:a16="http://schemas.microsoft.com/office/drawing/2014/main" id="{245D8421-75B5-4642-834E-1914A3BABF57}"/>
              </a:ext>
            </a:extLst>
          </p:cNvPr>
          <p:cNvSpPr/>
          <p:nvPr/>
        </p:nvSpPr>
        <p:spPr>
          <a:xfrm>
            <a:off x="8604967" y="2198887"/>
            <a:ext cx="4892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-18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9FF56AF-CE2A-40C1-94BF-5D04560A1FFA}"/>
              </a:ext>
            </a:extLst>
          </p:cNvPr>
          <p:cNvSpPr/>
          <p:nvPr/>
        </p:nvSpPr>
        <p:spPr>
          <a:xfrm>
            <a:off x="8640233" y="2536562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57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608BDBB-29E3-4805-8001-164BBD2D5122}"/>
              </a:ext>
            </a:extLst>
          </p:cNvPr>
          <p:cNvSpPr/>
          <p:nvPr/>
        </p:nvSpPr>
        <p:spPr>
          <a:xfrm>
            <a:off x="8640233" y="2921559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52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EB3C9E1-D8CD-4567-BCB4-0F21FD41D4E2}"/>
              </a:ext>
            </a:extLst>
          </p:cNvPr>
          <p:cNvSpPr/>
          <p:nvPr/>
        </p:nvSpPr>
        <p:spPr>
          <a:xfrm>
            <a:off x="8640233" y="3306328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13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E7A3BAF-E576-4D16-BCB8-9EE3EB018DBB}"/>
              </a:ext>
            </a:extLst>
          </p:cNvPr>
          <p:cNvSpPr/>
          <p:nvPr/>
        </p:nvSpPr>
        <p:spPr>
          <a:xfrm>
            <a:off x="8640233" y="3685263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10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26F624C-E635-4E67-B4D9-6B64EFBF079D}"/>
              </a:ext>
            </a:extLst>
          </p:cNvPr>
          <p:cNvSpPr/>
          <p:nvPr/>
        </p:nvSpPr>
        <p:spPr>
          <a:xfrm>
            <a:off x="5749188" y="5296959"/>
            <a:ext cx="38571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>
                <a:solidFill>
                  <a:srgbClr val="0070C0"/>
                </a:solidFill>
                <a:latin typeface="Consolas" panose="020B0609020204030204" pitchFamily="49" charset="0"/>
              </a:rPr>
              <a:t>Check example Precedence.java</a:t>
            </a:r>
            <a:endParaRPr lang="en-GB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053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9" grpId="0"/>
      <p:bldP spid="30" grpId="0"/>
      <p:bldP spid="31" grpId="0"/>
      <p:bldP spid="32" grpId="0"/>
      <p:bldP spid="3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CE17F-83D0-483E-ABFF-E081B5CE5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Apples and Oranges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7D29AB-BADD-4DA8-89A8-224BD4F0E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BF6B5E-FF09-4FA9-8472-CA6516439A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Integer types smaller than int, are converted to int :’)</a:t>
            </a:r>
          </a:p>
          <a:p>
            <a:pPr lvl="1"/>
            <a:r>
              <a:rPr lang="en-GB" dirty="0" err="1">
                <a:latin typeface="Consolas" panose="020B0609020204030204" pitchFamily="49" charset="0"/>
              </a:rPr>
              <a:t>aByte</a:t>
            </a:r>
            <a:r>
              <a:rPr lang="en-GB" dirty="0">
                <a:latin typeface="Consolas" panose="020B0609020204030204" pitchFamily="49" charset="0"/>
              </a:rPr>
              <a:t> + 10 </a:t>
            </a:r>
            <a:r>
              <a:rPr lang="en-GB" b="1" dirty="0">
                <a:solidFill>
                  <a:schemeClr val="accent3"/>
                </a:solidFill>
              </a:rPr>
              <a:t>is an int</a:t>
            </a:r>
          </a:p>
          <a:p>
            <a:pPr lvl="1"/>
            <a:r>
              <a:rPr lang="en-GB" dirty="0" err="1">
                <a:latin typeface="Consolas" panose="020B0609020204030204" pitchFamily="49" charset="0"/>
              </a:rPr>
              <a:t>aByte</a:t>
            </a:r>
            <a:r>
              <a:rPr lang="en-GB" dirty="0">
                <a:latin typeface="Consolas" panose="020B0609020204030204" pitchFamily="49" charset="0"/>
              </a:rPr>
              <a:t> + </a:t>
            </a:r>
            <a:r>
              <a:rPr lang="en-GB" dirty="0" err="1">
                <a:latin typeface="Consolas" panose="020B0609020204030204" pitchFamily="49" charset="0"/>
              </a:rPr>
              <a:t>aByte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chemeClr val="accent3"/>
                </a:solidFill>
              </a:rPr>
              <a:t>is an int</a:t>
            </a:r>
          </a:p>
          <a:p>
            <a:pPr lvl="1"/>
            <a:r>
              <a:rPr lang="en-GB" dirty="0" err="1">
                <a:latin typeface="Consolas" panose="020B0609020204030204" pitchFamily="49" charset="0"/>
              </a:rPr>
              <a:t>aByte</a:t>
            </a:r>
            <a:r>
              <a:rPr lang="en-GB" dirty="0">
                <a:latin typeface="Consolas" panose="020B0609020204030204" pitchFamily="49" charset="0"/>
              </a:rPr>
              <a:t> + </a:t>
            </a:r>
            <a:r>
              <a:rPr lang="en-GB" dirty="0" err="1">
                <a:latin typeface="Consolas" panose="020B0609020204030204" pitchFamily="49" charset="0"/>
              </a:rPr>
              <a:t>aShort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chemeClr val="accent3"/>
                </a:solidFill>
              </a:rPr>
              <a:t>is an int</a:t>
            </a:r>
          </a:p>
          <a:p>
            <a:pPr lvl="1"/>
            <a:r>
              <a:rPr lang="en-GB" dirty="0" err="1">
                <a:latin typeface="Consolas" panose="020B0609020204030204" pitchFamily="49" charset="0"/>
              </a:rPr>
              <a:t>aShort</a:t>
            </a:r>
            <a:r>
              <a:rPr lang="en-GB" dirty="0">
                <a:latin typeface="Consolas" panose="020B0609020204030204" pitchFamily="49" charset="0"/>
              </a:rPr>
              <a:t> + </a:t>
            </a:r>
            <a:r>
              <a:rPr lang="en-GB" dirty="0" err="1">
                <a:latin typeface="Consolas" panose="020B0609020204030204" pitchFamily="49" charset="0"/>
              </a:rPr>
              <a:t>aShort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chemeClr val="accent3"/>
                </a:solidFill>
              </a:rPr>
              <a:t>is an int</a:t>
            </a:r>
          </a:p>
          <a:p>
            <a:r>
              <a:rPr lang="en-GB" dirty="0"/>
              <a:t>Types larger than int keep their type</a:t>
            </a:r>
          </a:p>
          <a:p>
            <a:pPr lvl="1"/>
            <a:r>
              <a:rPr lang="en-GB" dirty="0"/>
              <a:t>E.g., </a:t>
            </a:r>
            <a:r>
              <a:rPr lang="en-GB" dirty="0" err="1">
                <a:latin typeface="Consolas" panose="020B0609020204030204" pitchFamily="49" charset="0"/>
              </a:rPr>
              <a:t>aByte</a:t>
            </a:r>
            <a:r>
              <a:rPr lang="en-GB" dirty="0">
                <a:latin typeface="Consolas" panose="020B0609020204030204" pitchFamily="49" charset="0"/>
              </a:rPr>
              <a:t> + </a:t>
            </a:r>
            <a:r>
              <a:rPr lang="en-GB" dirty="0" err="1">
                <a:latin typeface="Consolas" panose="020B0609020204030204" pitchFamily="49" charset="0"/>
              </a:rPr>
              <a:t>aLong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chemeClr val="accent3"/>
                </a:solidFill>
              </a:rPr>
              <a:t>is a long</a:t>
            </a:r>
          </a:p>
          <a:p>
            <a:r>
              <a:rPr lang="en-GB" dirty="0"/>
              <a:t>Real numbers turn into the more precise type in expression</a:t>
            </a:r>
          </a:p>
          <a:p>
            <a:pPr lvl="1"/>
            <a:r>
              <a:rPr lang="en-GB" dirty="0"/>
              <a:t>E.g., </a:t>
            </a:r>
            <a:r>
              <a:rPr lang="en-GB" dirty="0" err="1">
                <a:latin typeface="Consolas" panose="020B0609020204030204" pitchFamily="49" charset="0"/>
              </a:rPr>
              <a:t>aDouble</a:t>
            </a:r>
            <a:r>
              <a:rPr lang="en-GB" dirty="0">
                <a:latin typeface="Consolas" panose="020B0609020204030204" pitchFamily="49" charset="0"/>
              </a:rPr>
              <a:t>/</a:t>
            </a:r>
            <a:r>
              <a:rPr lang="en-GB" dirty="0" err="1">
                <a:latin typeface="Consolas" panose="020B0609020204030204" pitchFamily="49" charset="0"/>
              </a:rPr>
              <a:t>aFloat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b="1" dirty="0">
                <a:solidFill>
                  <a:schemeClr val="accent3"/>
                </a:solidFill>
              </a:rPr>
              <a:t>is a double</a:t>
            </a:r>
          </a:p>
          <a:p>
            <a:r>
              <a:rPr lang="en-GB" dirty="0"/>
              <a:t>Operations with Strings, become strings</a:t>
            </a:r>
          </a:p>
          <a:p>
            <a:pPr lvl="1"/>
            <a:r>
              <a:rPr lang="en-GB" dirty="0"/>
              <a:t>“The number is: ” + </a:t>
            </a:r>
            <a:r>
              <a:rPr lang="en-GB" dirty="0" err="1"/>
              <a:t>anInt</a:t>
            </a:r>
            <a:r>
              <a:rPr lang="en-GB" dirty="0"/>
              <a:t>  </a:t>
            </a:r>
            <a:r>
              <a:rPr lang="en-GB" b="1" dirty="0">
                <a:solidFill>
                  <a:schemeClr val="accent3"/>
                </a:solidFill>
              </a:rPr>
              <a:t>is a String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A9AA62-FD12-4EB7-BDC1-C89AB2ACD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50DC34-F4D8-44CC-AFEF-19C2D8081AC9}"/>
              </a:ext>
            </a:extLst>
          </p:cNvPr>
          <p:cNvSpPr/>
          <p:nvPr/>
        </p:nvSpPr>
        <p:spPr>
          <a:xfrm>
            <a:off x="5875826" y="5296959"/>
            <a:ext cx="3223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>
                <a:solidFill>
                  <a:srgbClr val="0070C0"/>
                </a:solidFill>
                <a:latin typeface="Consolas" panose="020B0609020204030204" pitchFamily="49" charset="0"/>
              </a:rPr>
              <a:t>Check example Casts.java</a:t>
            </a:r>
            <a:endParaRPr lang="en-GB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1559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B9224-FFD8-428F-91B4-770FFD175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Shrinking values (aka casts :)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1A8044-1F92-442C-A822-DE3E84F01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8921AD-2DA8-4333-81C2-E96EBDFC19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Casts allow us to fit a LARGE type into a small type</a:t>
            </a:r>
          </a:p>
          <a:p>
            <a:pPr lvl="1"/>
            <a:r>
              <a:rPr lang="en-GB" dirty="0"/>
              <a:t>But with great power…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779651-7457-4BCB-93B5-4BB368B92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57D423-C13D-404E-A2A8-71E10622936F}"/>
              </a:ext>
            </a:extLst>
          </p:cNvPr>
          <p:cNvSpPr/>
          <p:nvPr/>
        </p:nvSpPr>
        <p:spPr>
          <a:xfrm>
            <a:off x="1134532" y="2143175"/>
            <a:ext cx="5080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 err="1">
                <a:latin typeface="Consolas" panose="020B0609020204030204" pitchFamily="49" charset="0"/>
              </a:rPr>
              <a:t>anInt</a:t>
            </a:r>
            <a:r>
              <a:rPr lang="en-GB" b="1" dirty="0">
                <a:latin typeface="Consolas" panose="020B0609020204030204" pitchFamily="49" charset="0"/>
              </a:rPr>
              <a:t> = 100;</a:t>
            </a:r>
          </a:p>
          <a:p>
            <a:r>
              <a:rPr lang="en-GB" b="1" dirty="0" err="1">
                <a:latin typeface="Consolas" panose="020B0609020204030204" pitchFamily="49" charset="0"/>
              </a:rPr>
              <a:t>aByte</a:t>
            </a:r>
            <a:r>
              <a:rPr lang="en-GB" b="1" dirty="0">
                <a:latin typeface="Consolas" panose="020B0609020204030204" pitchFamily="49" charset="0"/>
              </a:rPr>
              <a:t> = </a:t>
            </a:r>
            <a:r>
              <a:rPr lang="en-GB" b="1" dirty="0">
                <a:solidFill>
                  <a:srgbClr val="0070C0"/>
                </a:solidFill>
                <a:latin typeface="Consolas" panose="020B0609020204030204" pitchFamily="49" charset="0"/>
              </a:rPr>
              <a:t>(byte)</a:t>
            </a:r>
            <a:r>
              <a:rPr lang="en-GB" b="1" dirty="0" err="1">
                <a:latin typeface="Consolas" panose="020B0609020204030204" pitchFamily="49" charset="0"/>
              </a:rPr>
              <a:t>anInt</a:t>
            </a:r>
            <a:r>
              <a:rPr lang="en-GB" b="1" dirty="0"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3E35FDF-6456-4C74-86B2-D6CAB5E94062}"/>
              </a:ext>
            </a:extLst>
          </p:cNvPr>
          <p:cNvSpPr/>
          <p:nvPr/>
        </p:nvSpPr>
        <p:spPr>
          <a:xfrm>
            <a:off x="1134532" y="2998991"/>
            <a:ext cx="5080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b="1" dirty="0" err="1">
                <a:latin typeface="Consolas" panose="020B0609020204030204" pitchFamily="49" charset="0"/>
              </a:rPr>
              <a:t>anInt</a:t>
            </a:r>
            <a:r>
              <a:rPr lang="en-GB" b="1" dirty="0">
                <a:latin typeface="Consolas" panose="020B0609020204030204" pitchFamily="49" charset="0"/>
              </a:rPr>
              <a:t> = 200;</a:t>
            </a:r>
          </a:p>
          <a:p>
            <a:r>
              <a:rPr lang="en-GB" b="1" dirty="0" err="1">
                <a:latin typeface="Consolas" panose="020B0609020204030204" pitchFamily="49" charset="0"/>
              </a:rPr>
              <a:t>aByte</a:t>
            </a:r>
            <a:r>
              <a:rPr lang="en-GB" b="1" dirty="0">
                <a:latin typeface="Consolas" panose="020B0609020204030204" pitchFamily="49" charset="0"/>
              </a:rPr>
              <a:t> = </a:t>
            </a:r>
            <a:r>
              <a:rPr lang="en-GB" b="1" dirty="0">
                <a:solidFill>
                  <a:srgbClr val="0070C0"/>
                </a:solidFill>
                <a:latin typeface="Consolas" panose="020B0609020204030204" pitchFamily="49" charset="0"/>
              </a:rPr>
              <a:t>(byte)</a:t>
            </a:r>
            <a:r>
              <a:rPr lang="en-GB" b="1" dirty="0" err="1">
                <a:latin typeface="Consolas" panose="020B0609020204030204" pitchFamily="49" charset="0"/>
              </a:rPr>
              <a:t>anInt</a:t>
            </a:r>
            <a:r>
              <a:rPr lang="en-GB" b="1" dirty="0"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18BB320-7A41-4534-BBA0-64FDA845828F}"/>
              </a:ext>
            </a:extLst>
          </p:cNvPr>
          <p:cNvSpPr/>
          <p:nvPr/>
        </p:nvSpPr>
        <p:spPr>
          <a:xfrm>
            <a:off x="4324880" y="2136892"/>
            <a:ext cx="5080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3600" b="1" dirty="0">
                <a:solidFill>
                  <a:srgbClr val="92D050"/>
                </a:solidFill>
                <a:latin typeface="Consolas" panose="020B0609020204030204" pitchFamily="49" charset="0"/>
              </a:rPr>
              <a:t>OK!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C70F8FE-029B-425B-A233-F54433499342}"/>
              </a:ext>
            </a:extLst>
          </p:cNvPr>
          <p:cNvSpPr/>
          <p:nvPr/>
        </p:nvSpPr>
        <p:spPr>
          <a:xfrm>
            <a:off x="4324880" y="2981559"/>
            <a:ext cx="5080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3600" b="1" dirty="0">
                <a:solidFill>
                  <a:schemeClr val="accent3"/>
                </a:solidFill>
                <a:latin typeface="Consolas" panose="020B0609020204030204" pitchFamily="49" charset="0"/>
              </a:rPr>
              <a:t>DOESN’T FIT!</a:t>
            </a:r>
          </a:p>
        </p:txBody>
      </p:sp>
    </p:spTree>
    <p:extLst>
      <p:ext uri="{BB962C8B-B14F-4D97-AF65-F5344CB8AC3E}">
        <p14:creationId xmlns:p14="http://schemas.microsoft.com/office/powerpoint/2010/main" val="29033208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8D0C569-2FDD-4645-81C1-6DA9632A3A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Numbers and binary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EA97EC-DA70-48E1-9914-2830FFC42B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CBB091-D338-4F61-824F-51E81995E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EE2067-BB3E-463B-9815-57241BC0A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922764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/>
              <a:t>Positional number systems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The numbers we use are written positionally: the position of a digit within the number has a meaning</a:t>
            </a:r>
            <a:r>
              <a:rPr lang="en-US" dirty="0"/>
              <a:t>.</a:t>
            </a:r>
            <a:endParaRPr lang="en" dirty="0"/>
          </a:p>
        </p:txBody>
      </p:sp>
      <p:sp>
        <p:nvSpPr>
          <p:cNvPr id="111" name="Shape 111"/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  <p:sp>
        <p:nvSpPr>
          <p:cNvPr id="38" name="Shape 85">
            <a:extLst>
              <a:ext uri="{FF2B5EF4-FFF2-40B4-BE49-F238E27FC236}">
                <a16:creationId xmlns:a16="http://schemas.microsoft.com/office/drawing/2014/main" id="{22B30D54-6BE0-46FE-9F06-4DCD727D8E4F}"/>
              </a:ext>
            </a:extLst>
          </p:cNvPr>
          <p:cNvSpPr txBox="1"/>
          <p:nvPr/>
        </p:nvSpPr>
        <p:spPr>
          <a:xfrm>
            <a:off x="3708402" y="1909959"/>
            <a:ext cx="2381250" cy="8332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5400" dirty="0">
                <a:solidFill>
                  <a:schemeClr val="accent1">
                    <a:lumMod val="75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rPr>
              <a:t>2 0 0 0</a:t>
            </a:r>
          </a:p>
        </p:txBody>
      </p:sp>
      <p:sp>
        <p:nvSpPr>
          <p:cNvPr id="40" name="Shape 85">
            <a:extLst>
              <a:ext uri="{FF2B5EF4-FFF2-40B4-BE49-F238E27FC236}">
                <a16:creationId xmlns:a16="http://schemas.microsoft.com/office/drawing/2014/main" id="{83BC5440-C84E-4A39-86E8-E080606AB0DD}"/>
              </a:ext>
            </a:extLst>
          </p:cNvPr>
          <p:cNvSpPr txBox="1"/>
          <p:nvPr/>
        </p:nvSpPr>
        <p:spPr>
          <a:xfrm>
            <a:off x="3708402" y="2662107"/>
            <a:ext cx="2381250" cy="8332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5400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rPr>
              <a:t>   0 0 0</a:t>
            </a:r>
          </a:p>
        </p:txBody>
      </p:sp>
      <p:sp>
        <p:nvSpPr>
          <p:cNvPr id="41" name="Shape 85">
            <a:extLst>
              <a:ext uri="{FF2B5EF4-FFF2-40B4-BE49-F238E27FC236}">
                <a16:creationId xmlns:a16="http://schemas.microsoft.com/office/drawing/2014/main" id="{373EA41D-10E7-4B4B-A39E-C97A7540F1BC}"/>
              </a:ext>
            </a:extLst>
          </p:cNvPr>
          <p:cNvSpPr txBox="1"/>
          <p:nvPr/>
        </p:nvSpPr>
        <p:spPr>
          <a:xfrm>
            <a:off x="3708402" y="3495381"/>
            <a:ext cx="2381250" cy="8332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5400" dirty="0">
                <a:latin typeface="Segoe UI" charset="0"/>
                <a:ea typeface="Segoe UI" charset="0"/>
                <a:cs typeface="Segoe UI" charset="0"/>
                <a:sym typeface="Trebuchet MS"/>
              </a:rPr>
              <a:t>      </a:t>
            </a:r>
            <a:r>
              <a:rPr lang="en" sz="5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rPr>
              <a:t>1 0</a:t>
            </a:r>
          </a:p>
        </p:txBody>
      </p:sp>
      <p:sp>
        <p:nvSpPr>
          <p:cNvPr id="42" name="Shape 85">
            <a:extLst>
              <a:ext uri="{FF2B5EF4-FFF2-40B4-BE49-F238E27FC236}">
                <a16:creationId xmlns:a16="http://schemas.microsoft.com/office/drawing/2014/main" id="{BF67A5A6-C4B9-44D6-97CD-5199C3B767A7}"/>
              </a:ext>
            </a:extLst>
          </p:cNvPr>
          <p:cNvSpPr txBox="1"/>
          <p:nvPr/>
        </p:nvSpPr>
        <p:spPr>
          <a:xfrm>
            <a:off x="3708402" y="4328655"/>
            <a:ext cx="2381250" cy="8332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5400" dirty="0">
                <a:latin typeface="Segoe UI" charset="0"/>
                <a:ea typeface="Segoe UI" charset="0"/>
                <a:cs typeface="Segoe UI" charset="0"/>
                <a:sym typeface="Trebuchet MS"/>
              </a:rPr>
              <a:t>+       </a:t>
            </a:r>
            <a:r>
              <a:rPr lang="en" sz="5400" dirty="0">
                <a:solidFill>
                  <a:schemeClr val="accent1">
                    <a:lumMod val="20000"/>
                    <a:lumOff val="80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rPr>
              <a:t>9</a:t>
            </a:r>
          </a:p>
        </p:txBody>
      </p:sp>
      <p:sp>
        <p:nvSpPr>
          <p:cNvPr id="43" name="Shape 85">
            <a:extLst>
              <a:ext uri="{FF2B5EF4-FFF2-40B4-BE49-F238E27FC236}">
                <a16:creationId xmlns:a16="http://schemas.microsoft.com/office/drawing/2014/main" id="{5888FCDA-3136-4907-A182-00E831629BFE}"/>
              </a:ext>
            </a:extLst>
          </p:cNvPr>
          <p:cNvSpPr txBox="1"/>
          <p:nvPr/>
        </p:nvSpPr>
        <p:spPr>
          <a:xfrm>
            <a:off x="631825" y="3056933"/>
            <a:ext cx="3352800" cy="990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5400" dirty="0">
                <a:solidFill>
                  <a:schemeClr val="accent1">
                    <a:lumMod val="75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rPr>
              <a:t>2</a:t>
            </a:r>
            <a:r>
              <a:rPr lang="en" sz="5400" dirty="0">
                <a:latin typeface="Segoe UI" charset="0"/>
                <a:ea typeface="Segoe UI" charset="0"/>
                <a:cs typeface="Segoe UI" charset="0"/>
                <a:sym typeface="Trebuchet MS"/>
              </a:rPr>
              <a:t> </a:t>
            </a:r>
            <a:r>
              <a:rPr lang="en" sz="5400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rPr>
              <a:t>0</a:t>
            </a:r>
            <a:r>
              <a:rPr lang="en" sz="5400" dirty="0">
                <a:latin typeface="Segoe UI" charset="0"/>
                <a:ea typeface="Segoe UI" charset="0"/>
                <a:cs typeface="Segoe UI" charset="0"/>
                <a:sym typeface="Trebuchet MS"/>
              </a:rPr>
              <a:t> </a:t>
            </a:r>
            <a:r>
              <a:rPr lang="en" sz="54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rPr>
              <a:t>1</a:t>
            </a:r>
            <a:r>
              <a:rPr lang="en" sz="5400" dirty="0">
                <a:latin typeface="Segoe UI" charset="0"/>
                <a:ea typeface="Segoe UI" charset="0"/>
                <a:cs typeface="Segoe UI" charset="0"/>
                <a:sym typeface="Trebuchet MS"/>
              </a:rPr>
              <a:t> </a:t>
            </a:r>
            <a:r>
              <a:rPr lang="en" sz="5400" dirty="0">
                <a:solidFill>
                  <a:schemeClr val="accent1">
                    <a:lumMod val="20000"/>
                    <a:lumOff val="80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rPr>
              <a:t>9</a:t>
            </a:r>
            <a:r>
              <a:rPr lang="en" sz="5400" dirty="0">
                <a:latin typeface="Segoe UI" charset="0"/>
                <a:ea typeface="Segoe UI" charset="0"/>
                <a:cs typeface="Segoe UI" charset="0"/>
                <a:sym typeface="Trebuchet MS"/>
              </a:rPr>
              <a:t> =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928EDFEA-63EF-4998-AF4D-F824F722B3F4}"/>
              </a:ext>
            </a:extLst>
          </p:cNvPr>
          <p:cNvGrpSpPr/>
          <p:nvPr/>
        </p:nvGrpSpPr>
        <p:grpSpPr>
          <a:xfrm>
            <a:off x="6680200" y="1909959"/>
            <a:ext cx="2381250" cy="3251970"/>
            <a:chOff x="3200402" y="1346079"/>
            <a:chExt cx="2381250" cy="3251970"/>
          </a:xfrm>
        </p:grpSpPr>
        <p:sp>
          <p:nvSpPr>
            <p:cNvPr id="46" name="Shape 85">
              <a:extLst>
                <a:ext uri="{FF2B5EF4-FFF2-40B4-BE49-F238E27FC236}">
                  <a16:creationId xmlns:a16="http://schemas.microsoft.com/office/drawing/2014/main" id="{DEC1FAF3-436D-4E3F-AD4C-5037D7DBE08A}"/>
                </a:ext>
              </a:extLst>
            </p:cNvPr>
            <p:cNvSpPr txBox="1"/>
            <p:nvPr/>
          </p:nvSpPr>
          <p:spPr>
            <a:xfrm>
              <a:off x="3200402" y="1346079"/>
              <a:ext cx="2381250" cy="8332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5400" dirty="0">
                  <a:solidFill>
                    <a:schemeClr val="accent1">
                      <a:lumMod val="75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2 </a:t>
              </a:r>
              <a:r>
                <a:rPr lang="en-GB" sz="5400" dirty="0">
                  <a:solidFill>
                    <a:schemeClr val="accent1">
                      <a:lumMod val="75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x 10</a:t>
              </a:r>
              <a:r>
                <a:rPr lang="en-GB" sz="5400" baseline="30000" dirty="0">
                  <a:solidFill>
                    <a:schemeClr val="accent1">
                      <a:lumMod val="75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3</a:t>
              </a:r>
              <a:endParaRPr lang="en" sz="5400" baseline="30000" dirty="0">
                <a:solidFill>
                  <a:schemeClr val="accent1">
                    <a:lumMod val="75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endParaRPr>
            </a:p>
          </p:txBody>
        </p:sp>
        <p:sp>
          <p:nvSpPr>
            <p:cNvPr id="47" name="Shape 85">
              <a:extLst>
                <a:ext uri="{FF2B5EF4-FFF2-40B4-BE49-F238E27FC236}">
                  <a16:creationId xmlns:a16="http://schemas.microsoft.com/office/drawing/2014/main" id="{2A355871-D557-4800-8753-4257CFAD18CF}"/>
                </a:ext>
              </a:extLst>
            </p:cNvPr>
            <p:cNvSpPr txBox="1"/>
            <p:nvPr/>
          </p:nvSpPr>
          <p:spPr>
            <a:xfrm>
              <a:off x="3200402" y="2098227"/>
              <a:ext cx="2381250" cy="8332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54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0 </a:t>
              </a:r>
              <a:r>
                <a:rPr lang="en-GB" sz="54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x 10</a:t>
              </a:r>
              <a:r>
                <a:rPr lang="en-GB" sz="5400" baseline="300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2</a:t>
              </a:r>
              <a:endParaRPr lang="en" sz="5400" baseline="3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endParaRPr>
            </a:p>
          </p:txBody>
        </p:sp>
        <p:sp>
          <p:nvSpPr>
            <p:cNvPr id="48" name="Shape 85">
              <a:extLst>
                <a:ext uri="{FF2B5EF4-FFF2-40B4-BE49-F238E27FC236}">
                  <a16:creationId xmlns:a16="http://schemas.microsoft.com/office/drawing/2014/main" id="{BD771AAC-05AB-4CCF-9CE7-C9773EE4BE26}"/>
                </a:ext>
              </a:extLst>
            </p:cNvPr>
            <p:cNvSpPr txBox="1"/>
            <p:nvPr/>
          </p:nvSpPr>
          <p:spPr>
            <a:xfrm>
              <a:off x="3200402" y="2931501"/>
              <a:ext cx="2381250" cy="8332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54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1 </a:t>
              </a:r>
              <a:r>
                <a:rPr lang="en-GB" sz="54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x 10</a:t>
              </a:r>
              <a:r>
                <a:rPr lang="en-GB" sz="5400" baseline="30000" dirty="0">
                  <a:solidFill>
                    <a:schemeClr val="accent1">
                      <a:lumMod val="40000"/>
                      <a:lumOff val="60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1</a:t>
              </a:r>
              <a:endParaRPr lang="en" sz="5400" baseline="30000" dirty="0">
                <a:solidFill>
                  <a:schemeClr val="accent1">
                    <a:lumMod val="40000"/>
                    <a:lumOff val="60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endParaRPr>
            </a:p>
          </p:txBody>
        </p:sp>
        <p:sp>
          <p:nvSpPr>
            <p:cNvPr id="49" name="Shape 85">
              <a:extLst>
                <a:ext uri="{FF2B5EF4-FFF2-40B4-BE49-F238E27FC236}">
                  <a16:creationId xmlns:a16="http://schemas.microsoft.com/office/drawing/2014/main" id="{F1755651-9063-4AD3-B85F-A2A60EA79A99}"/>
                </a:ext>
              </a:extLst>
            </p:cNvPr>
            <p:cNvSpPr txBox="1"/>
            <p:nvPr/>
          </p:nvSpPr>
          <p:spPr>
            <a:xfrm>
              <a:off x="3200402" y="3764775"/>
              <a:ext cx="2381250" cy="833274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5400" dirty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9 </a:t>
              </a:r>
              <a:r>
                <a:rPr lang="en-GB" sz="5400" dirty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x 10</a:t>
              </a:r>
              <a:r>
                <a:rPr lang="en-GB" sz="5400" baseline="30000" dirty="0">
                  <a:solidFill>
                    <a:schemeClr val="accent1">
                      <a:lumMod val="20000"/>
                      <a:lumOff val="80000"/>
                    </a:schemeClr>
                  </a:solidFill>
                  <a:latin typeface="Segoe UI" charset="0"/>
                  <a:ea typeface="Segoe UI" charset="0"/>
                  <a:cs typeface="Segoe UI" charset="0"/>
                  <a:sym typeface="Trebuchet MS"/>
                </a:rPr>
                <a:t>0</a:t>
              </a:r>
              <a:endParaRPr lang="en" sz="5400" baseline="30000" dirty="0">
                <a:solidFill>
                  <a:schemeClr val="accent1">
                    <a:lumMod val="20000"/>
                    <a:lumOff val="80000"/>
                  </a:schemeClr>
                </a:solidFill>
                <a:latin typeface="Segoe UI" charset="0"/>
                <a:ea typeface="Segoe UI" charset="0"/>
                <a:cs typeface="Segoe UI" charset="0"/>
                <a:sym typeface="Trebuchet MS"/>
              </a:endParaRPr>
            </a:p>
            <a:p>
              <a:pPr algn="ctr"/>
              <a:endParaRPr lang="en" sz="5400" dirty="0">
                <a:latin typeface="Segoe UI" charset="0"/>
                <a:ea typeface="Segoe UI" charset="0"/>
                <a:cs typeface="Segoe UI" charset="0"/>
                <a:sym typeface="Trebuchet MS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6ED7FAB-7D41-48B1-9B88-10A7C4A0917D}"/>
              </a:ext>
            </a:extLst>
          </p:cNvPr>
          <p:cNvGrpSpPr/>
          <p:nvPr/>
        </p:nvGrpSpPr>
        <p:grpSpPr>
          <a:xfrm>
            <a:off x="7889875" y="2014908"/>
            <a:ext cx="809627" cy="3252624"/>
            <a:chOff x="7381874" y="1451028"/>
            <a:chExt cx="809627" cy="3252624"/>
          </a:xfrm>
        </p:grpSpPr>
        <p:sp>
          <p:nvSpPr>
            <p:cNvPr id="51" name="Shape 105">
              <a:extLst>
                <a:ext uri="{FF2B5EF4-FFF2-40B4-BE49-F238E27FC236}">
                  <a16:creationId xmlns:a16="http://schemas.microsoft.com/office/drawing/2014/main" id="{EBD21137-BF0D-48DD-922C-21B17F57CFB4}"/>
                </a:ext>
              </a:extLst>
            </p:cNvPr>
            <p:cNvSpPr/>
            <p:nvPr/>
          </p:nvSpPr>
          <p:spPr>
            <a:xfrm>
              <a:off x="7381874" y="1451028"/>
              <a:ext cx="809627" cy="833274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 dirty="0">
                <a:latin typeface="Segoe UI" charset="0"/>
                <a:ea typeface="Segoe UI" charset="0"/>
                <a:cs typeface="Segoe UI" charset="0"/>
              </a:endParaRPr>
            </a:p>
          </p:txBody>
        </p:sp>
        <p:sp>
          <p:nvSpPr>
            <p:cNvPr id="52" name="Shape 105">
              <a:extLst>
                <a:ext uri="{FF2B5EF4-FFF2-40B4-BE49-F238E27FC236}">
                  <a16:creationId xmlns:a16="http://schemas.microsoft.com/office/drawing/2014/main" id="{CFDD3AC8-B963-4AEC-8557-F416C1D3B589}"/>
                </a:ext>
              </a:extLst>
            </p:cNvPr>
            <p:cNvSpPr/>
            <p:nvPr/>
          </p:nvSpPr>
          <p:spPr>
            <a:xfrm>
              <a:off x="7381874" y="2213028"/>
              <a:ext cx="809627" cy="833274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 dirty="0">
                <a:latin typeface="Segoe UI" charset="0"/>
                <a:ea typeface="Segoe UI" charset="0"/>
                <a:cs typeface="Segoe UI" charset="0"/>
              </a:endParaRPr>
            </a:p>
          </p:txBody>
        </p:sp>
        <p:sp>
          <p:nvSpPr>
            <p:cNvPr id="59" name="Shape 105">
              <a:extLst>
                <a:ext uri="{FF2B5EF4-FFF2-40B4-BE49-F238E27FC236}">
                  <a16:creationId xmlns:a16="http://schemas.microsoft.com/office/drawing/2014/main" id="{26586215-8A98-469C-860F-7504DC0A3377}"/>
                </a:ext>
              </a:extLst>
            </p:cNvPr>
            <p:cNvSpPr/>
            <p:nvPr/>
          </p:nvSpPr>
          <p:spPr>
            <a:xfrm>
              <a:off x="7381874" y="3032178"/>
              <a:ext cx="809627" cy="833274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 dirty="0">
                <a:latin typeface="Segoe UI" charset="0"/>
                <a:ea typeface="Segoe UI" charset="0"/>
                <a:cs typeface="Segoe UI" charset="0"/>
              </a:endParaRPr>
            </a:p>
          </p:txBody>
        </p:sp>
        <p:sp>
          <p:nvSpPr>
            <p:cNvPr id="60" name="Shape 105">
              <a:extLst>
                <a:ext uri="{FF2B5EF4-FFF2-40B4-BE49-F238E27FC236}">
                  <a16:creationId xmlns:a16="http://schemas.microsoft.com/office/drawing/2014/main" id="{9FEF2AA6-48E3-4297-A2C6-779C537F551B}"/>
                </a:ext>
              </a:extLst>
            </p:cNvPr>
            <p:cNvSpPr/>
            <p:nvPr/>
          </p:nvSpPr>
          <p:spPr>
            <a:xfrm>
              <a:off x="7381874" y="3870378"/>
              <a:ext cx="809627" cy="833274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 dirty="0"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F4713D7F-8DCC-4CDA-B871-24D0C48EF4BE}"/>
              </a:ext>
            </a:extLst>
          </p:cNvPr>
          <p:cNvSpPr/>
          <p:nvPr/>
        </p:nvSpPr>
        <p:spPr>
          <a:xfrm>
            <a:off x="6055350" y="3090568"/>
            <a:ext cx="65915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5400" dirty="0">
                <a:solidFill>
                  <a:prstClr val="black"/>
                </a:solidFill>
                <a:latin typeface="Segoe UI" charset="0"/>
                <a:ea typeface="Segoe UI" charset="0"/>
                <a:cs typeface="Segoe UI" charset="0"/>
                <a:sym typeface="Trebuchet MS"/>
              </a:rPr>
              <a:t>=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9924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uild="p" bldLvl="5"/>
      <p:bldP spid="38" grpId="0"/>
      <p:bldP spid="40" grpId="0"/>
      <p:bldP spid="41" grpId="0"/>
      <p:bldP spid="42" grpId="0"/>
      <p:bldP spid="43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/>
              <a:t>Positional number systems</a:t>
            </a:r>
          </a:p>
        </p:txBody>
      </p:sp>
      <p:sp>
        <p:nvSpPr>
          <p:cNvPr id="83" name="Shape 83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The numbers we use are written </a:t>
            </a:r>
            <a:r>
              <a:rPr lang="en" dirty="0" err="1"/>
              <a:t>positionally</a:t>
            </a:r>
            <a:r>
              <a:rPr lang="en" dirty="0"/>
              <a:t>: the position of a digit within the number has a meaning</a:t>
            </a:r>
            <a:r>
              <a:rPr lang="en-US" dirty="0"/>
              <a:t>.</a:t>
            </a:r>
            <a:endParaRPr lang="en" dirty="0"/>
          </a:p>
        </p:txBody>
      </p:sp>
      <p:sp>
        <p:nvSpPr>
          <p:cNvPr id="111" name="Shape 111"/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  <p:sp>
        <p:nvSpPr>
          <p:cNvPr id="85" name="Shape 85"/>
          <p:cNvSpPr txBox="1"/>
          <p:nvPr/>
        </p:nvSpPr>
        <p:spPr>
          <a:xfrm>
            <a:off x="3007925" y="1875410"/>
            <a:ext cx="4144150" cy="148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9600" dirty="0">
                <a:latin typeface="Segoe UI" charset="0"/>
                <a:ea typeface="Segoe UI" charset="0"/>
                <a:cs typeface="Segoe UI" charset="0"/>
                <a:sym typeface="Trebuchet MS"/>
              </a:rPr>
              <a:t>2 0 1 9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B246B54-D545-4F6F-BC44-EA59D25AE5DE}"/>
              </a:ext>
            </a:extLst>
          </p:cNvPr>
          <p:cNvGrpSpPr/>
          <p:nvPr/>
        </p:nvGrpSpPr>
        <p:grpSpPr>
          <a:xfrm>
            <a:off x="3198947" y="3292535"/>
            <a:ext cx="3762106" cy="517800"/>
            <a:chOff x="2325749" y="2723575"/>
            <a:chExt cx="3762106" cy="517800"/>
          </a:xfrm>
        </p:grpSpPr>
        <p:sp>
          <p:nvSpPr>
            <p:cNvPr id="87" name="Shape 87"/>
            <p:cNvSpPr txBox="1"/>
            <p:nvPr/>
          </p:nvSpPr>
          <p:spPr>
            <a:xfrm>
              <a:off x="5393955" y="2723575"/>
              <a:ext cx="6939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1s</a:t>
              </a:r>
            </a:p>
          </p:txBody>
        </p:sp>
        <p:sp>
          <p:nvSpPr>
            <p:cNvPr id="88" name="Shape 88"/>
            <p:cNvSpPr txBox="1"/>
            <p:nvPr/>
          </p:nvSpPr>
          <p:spPr>
            <a:xfrm>
              <a:off x="4472825" y="2723575"/>
              <a:ext cx="6939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10s</a:t>
              </a:r>
            </a:p>
          </p:txBody>
        </p:sp>
        <p:sp>
          <p:nvSpPr>
            <p:cNvPr id="89" name="Shape 89"/>
            <p:cNvSpPr txBox="1"/>
            <p:nvPr/>
          </p:nvSpPr>
          <p:spPr>
            <a:xfrm>
              <a:off x="3381207" y="2723575"/>
              <a:ext cx="7719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100s</a:t>
              </a:r>
            </a:p>
          </p:txBody>
        </p:sp>
        <p:sp>
          <p:nvSpPr>
            <p:cNvPr id="90" name="Shape 90"/>
            <p:cNvSpPr txBox="1"/>
            <p:nvPr/>
          </p:nvSpPr>
          <p:spPr>
            <a:xfrm>
              <a:off x="2325749" y="2723575"/>
              <a:ext cx="9126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1000s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6A6DA46-C0E3-41C7-8B48-AB4E63B2B5B9}"/>
              </a:ext>
            </a:extLst>
          </p:cNvPr>
          <p:cNvGrpSpPr/>
          <p:nvPr/>
        </p:nvGrpSpPr>
        <p:grpSpPr>
          <a:xfrm>
            <a:off x="3249786" y="3732635"/>
            <a:ext cx="3660431" cy="414000"/>
            <a:chOff x="2432875" y="3163675"/>
            <a:chExt cx="3660431" cy="414000"/>
          </a:xfrm>
        </p:grpSpPr>
        <p:sp>
          <p:nvSpPr>
            <p:cNvPr id="92" name="Shape 92"/>
            <p:cNvSpPr txBox="1"/>
            <p:nvPr/>
          </p:nvSpPr>
          <p:spPr>
            <a:xfrm>
              <a:off x="5399406" y="3163675"/>
              <a:ext cx="693900" cy="414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</a:t>
              </a:r>
              <a:r>
                <a:rPr lang="en" sz="2200" baseline="300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0</a:t>
              </a:r>
            </a:p>
          </p:txBody>
        </p:sp>
        <p:sp>
          <p:nvSpPr>
            <p:cNvPr id="93" name="Shape 93"/>
            <p:cNvSpPr txBox="1"/>
            <p:nvPr/>
          </p:nvSpPr>
          <p:spPr>
            <a:xfrm>
              <a:off x="4478276" y="3163675"/>
              <a:ext cx="693900" cy="414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</a:t>
              </a:r>
              <a:r>
                <a:rPr lang="en" sz="2200" baseline="300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</a:t>
              </a:r>
            </a:p>
          </p:txBody>
        </p:sp>
        <p:sp>
          <p:nvSpPr>
            <p:cNvPr id="94" name="Shape 94"/>
            <p:cNvSpPr txBox="1"/>
            <p:nvPr/>
          </p:nvSpPr>
          <p:spPr>
            <a:xfrm>
              <a:off x="3386658" y="3163675"/>
              <a:ext cx="718200" cy="414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</a:t>
              </a:r>
              <a:r>
                <a:rPr lang="en" sz="2200" baseline="30000">
                  <a:latin typeface="Segoe UI" charset="0"/>
                  <a:ea typeface="Segoe UI" charset="0"/>
                  <a:cs typeface="Segoe UI" charset="0"/>
                  <a:sym typeface="Trebuchet MS"/>
                </a:rPr>
                <a:t>2</a:t>
              </a:r>
            </a:p>
          </p:txBody>
        </p:sp>
        <p:sp>
          <p:nvSpPr>
            <p:cNvPr id="95" name="Shape 95"/>
            <p:cNvSpPr txBox="1"/>
            <p:nvPr/>
          </p:nvSpPr>
          <p:spPr>
            <a:xfrm>
              <a:off x="2432875" y="3163675"/>
              <a:ext cx="771900" cy="4140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algn="ctr"/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10</a:t>
              </a:r>
              <a:r>
                <a:rPr lang="en" sz="2200" baseline="300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3</a:t>
              </a:r>
            </a:p>
          </p:txBody>
        </p:sp>
      </p:grpSp>
      <p:sp>
        <p:nvSpPr>
          <p:cNvPr id="96" name="Shape 96"/>
          <p:cNvSpPr txBox="1"/>
          <p:nvPr/>
        </p:nvSpPr>
        <p:spPr>
          <a:xfrm>
            <a:off x="508000" y="4359460"/>
            <a:ext cx="8439300" cy="8355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457200" indent="-368300">
              <a:buSzPct val="100000"/>
              <a:buFont typeface="Trebuchet MS"/>
              <a:buChar char="●"/>
            </a:pPr>
            <a:r>
              <a:rPr lang="en" sz="2200" dirty="0">
                <a:latin typeface="Segoe UI" charset="0"/>
                <a:ea typeface="Segoe UI" charset="0"/>
                <a:cs typeface="Segoe UI" charset="0"/>
                <a:sym typeface="Trebuchet MS"/>
              </a:rPr>
              <a:t>How many (digits) </a:t>
            </a:r>
            <a:r>
              <a:rPr lang="en" sz="2200" b="1" dirty="0">
                <a:latin typeface="Segoe UI" charset="0"/>
                <a:ea typeface="Segoe UI" charset="0"/>
                <a:cs typeface="Segoe UI" charset="0"/>
                <a:sym typeface="Trebuchet MS"/>
              </a:rPr>
              <a:t>symbols</a:t>
            </a:r>
            <a:r>
              <a:rPr lang="en" sz="2200" dirty="0">
                <a:latin typeface="Segoe UI" charset="0"/>
                <a:ea typeface="Segoe UI" charset="0"/>
                <a:cs typeface="Segoe UI" charset="0"/>
                <a:sym typeface="Trebuchet MS"/>
              </a:rPr>
              <a:t> do we have in our number system?</a:t>
            </a:r>
          </a:p>
          <a:p>
            <a:pPr marL="914400" lvl="1" indent="-368300">
              <a:buSzPct val="100000"/>
              <a:buFont typeface="Trebuchet MS"/>
              <a:buChar char="○"/>
            </a:pPr>
            <a:r>
              <a:rPr lang="en" sz="2200" dirty="0">
                <a:latin typeface="Segoe UI" charset="0"/>
                <a:ea typeface="Segoe UI" charset="0"/>
                <a:cs typeface="Segoe UI" charset="0"/>
                <a:sym typeface="Trebuchet MS"/>
              </a:rPr>
              <a:t>10: 0, 1, 2, 3, 4, 5 ,6 ,7, 8, 9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93BB5F2-E9CF-4061-8FDD-B6E25A18EDCF}"/>
              </a:ext>
            </a:extLst>
          </p:cNvPr>
          <p:cNvGrpSpPr/>
          <p:nvPr/>
        </p:nvGrpSpPr>
        <p:grpSpPr>
          <a:xfrm>
            <a:off x="1422401" y="3709416"/>
            <a:ext cx="5415913" cy="1520420"/>
            <a:chOff x="579717" y="3140456"/>
            <a:chExt cx="5415913" cy="1520420"/>
          </a:xfrm>
        </p:grpSpPr>
        <p:sp>
          <p:nvSpPr>
            <p:cNvPr id="101" name="Shape 101"/>
            <p:cNvSpPr/>
            <p:nvPr/>
          </p:nvSpPr>
          <p:spPr>
            <a:xfrm>
              <a:off x="2511303" y="3149002"/>
              <a:ext cx="547094" cy="546698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latin typeface="Segoe UI" charset="0"/>
                <a:ea typeface="Segoe UI" charset="0"/>
                <a:cs typeface="Segoe UI" charset="0"/>
              </a:endParaRPr>
            </a:p>
          </p:txBody>
        </p:sp>
        <p:sp>
          <p:nvSpPr>
            <p:cNvPr id="102" name="Shape 102"/>
            <p:cNvSpPr/>
            <p:nvPr/>
          </p:nvSpPr>
          <p:spPr>
            <a:xfrm>
              <a:off x="3447386" y="3149002"/>
              <a:ext cx="547094" cy="546698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latin typeface="Segoe UI" charset="0"/>
                <a:ea typeface="Segoe UI" charset="0"/>
                <a:cs typeface="Segoe UI" charset="0"/>
              </a:endParaRPr>
            </a:p>
          </p:txBody>
        </p:sp>
        <p:sp>
          <p:nvSpPr>
            <p:cNvPr id="103" name="Shape 103"/>
            <p:cNvSpPr/>
            <p:nvPr/>
          </p:nvSpPr>
          <p:spPr>
            <a:xfrm>
              <a:off x="4508227" y="3140456"/>
              <a:ext cx="564198" cy="563790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latin typeface="Segoe UI" charset="0"/>
                <a:ea typeface="Segoe UI" charset="0"/>
                <a:cs typeface="Segoe UI" charset="0"/>
              </a:endParaRPr>
            </a:p>
          </p:txBody>
        </p:sp>
        <p:sp>
          <p:nvSpPr>
            <p:cNvPr id="104" name="Shape 104"/>
            <p:cNvSpPr/>
            <p:nvPr/>
          </p:nvSpPr>
          <p:spPr>
            <a:xfrm>
              <a:off x="5431432" y="3140456"/>
              <a:ext cx="564198" cy="563790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>
                <a:latin typeface="Segoe UI" charset="0"/>
                <a:ea typeface="Segoe UI" charset="0"/>
                <a:cs typeface="Segoe UI" charset="0"/>
              </a:endParaRPr>
            </a:p>
          </p:txBody>
        </p:sp>
        <p:sp>
          <p:nvSpPr>
            <p:cNvPr id="105" name="Shape 105"/>
            <p:cNvSpPr/>
            <p:nvPr/>
          </p:nvSpPr>
          <p:spPr>
            <a:xfrm>
              <a:off x="579717" y="4110976"/>
              <a:ext cx="550298" cy="549900"/>
            </a:xfrm>
            <a:prstGeom prst="ellipse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 dirty="0"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grpSp>
        <p:nvGrpSpPr>
          <p:cNvPr id="106" name="Shape 106"/>
          <p:cNvGrpSpPr/>
          <p:nvPr/>
        </p:nvGrpSpPr>
        <p:grpSpPr>
          <a:xfrm>
            <a:off x="1758844" y="1826260"/>
            <a:ext cx="6642312" cy="917150"/>
            <a:chOff x="777448" y="1530000"/>
            <a:chExt cx="6642312" cy="917150"/>
          </a:xfrm>
        </p:grpSpPr>
        <p:sp>
          <p:nvSpPr>
            <p:cNvPr id="107" name="Shape 107"/>
            <p:cNvSpPr txBox="1"/>
            <p:nvPr/>
          </p:nvSpPr>
          <p:spPr>
            <a:xfrm>
              <a:off x="777448" y="1530000"/>
              <a:ext cx="22284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Most Significant</a:t>
              </a:r>
            </a:p>
          </p:txBody>
        </p:sp>
        <p:sp>
          <p:nvSpPr>
            <p:cNvPr id="108" name="Shape 108"/>
            <p:cNvSpPr txBox="1"/>
            <p:nvPr/>
          </p:nvSpPr>
          <p:spPr>
            <a:xfrm>
              <a:off x="5136760" y="1530000"/>
              <a:ext cx="2283000" cy="51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r>
                <a:rPr lang="en" sz="2200" dirty="0">
                  <a:latin typeface="Segoe UI" charset="0"/>
                  <a:ea typeface="Segoe UI" charset="0"/>
                  <a:cs typeface="Segoe UI" charset="0"/>
                  <a:sym typeface="Trebuchet MS"/>
                </a:rPr>
                <a:t>Least Significant</a:t>
              </a:r>
            </a:p>
          </p:txBody>
        </p:sp>
        <p:sp>
          <p:nvSpPr>
            <p:cNvPr id="109" name="Shape 109"/>
            <p:cNvSpPr/>
            <p:nvPr/>
          </p:nvSpPr>
          <p:spPr>
            <a:xfrm>
              <a:off x="1564428" y="2000625"/>
              <a:ext cx="550050" cy="446525"/>
            </a:xfrm>
            <a:custGeom>
              <a:avLst/>
              <a:gdLst/>
              <a:ahLst/>
              <a:cxnLst/>
              <a:rect l="0" t="0" r="0" b="0"/>
              <a:pathLst>
                <a:path w="22002" h="17861" extrusionOk="0">
                  <a:moveTo>
                    <a:pt x="0" y="0"/>
                  </a:moveTo>
                  <a:cubicBezTo>
                    <a:pt x="776" y="2372"/>
                    <a:pt x="992" y="11260"/>
                    <a:pt x="4659" y="14237"/>
                  </a:cubicBezTo>
                  <a:cubicBezTo>
                    <a:pt x="8326" y="17213"/>
                    <a:pt x="19111" y="17257"/>
                    <a:pt x="22002" y="17861"/>
                  </a:cubicBezTo>
                </a:path>
              </a:pathLst>
            </a:cu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lg" len="lg"/>
              <a:tailEnd type="triangle" w="lg" len="lg"/>
            </a:ln>
          </p:spPr>
        </p:sp>
        <p:sp>
          <p:nvSpPr>
            <p:cNvPr id="110" name="Shape 110"/>
            <p:cNvSpPr/>
            <p:nvPr/>
          </p:nvSpPr>
          <p:spPr>
            <a:xfrm flipH="1">
              <a:off x="5875967" y="1941400"/>
              <a:ext cx="463032" cy="319225"/>
            </a:xfrm>
            <a:custGeom>
              <a:avLst/>
              <a:gdLst/>
              <a:ahLst/>
              <a:cxnLst/>
              <a:rect l="0" t="0" r="0" b="0"/>
              <a:pathLst>
                <a:path w="22002" h="17861" extrusionOk="0">
                  <a:moveTo>
                    <a:pt x="0" y="0"/>
                  </a:moveTo>
                  <a:cubicBezTo>
                    <a:pt x="776" y="2372"/>
                    <a:pt x="992" y="11260"/>
                    <a:pt x="4659" y="14237"/>
                  </a:cubicBezTo>
                  <a:cubicBezTo>
                    <a:pt x="8326" y="17213"/>
                    <a:pt x="19111" y="17257"/>
                    <a:pt x="22002" y="17861"/>
                  </a:cubicBezTo>
                </a:path>
              </a:pathLst>
            </a:cu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lg" len="lg"/>
              <a:tailEnd type="triangle" w="lg" len="lg"/>
            </a:ln>
          </p:spPr>
        </p:sp>
      </p:grpSp>
    </p:spTree>
    <p:extLst>
      <p:ext uri="{BB962C8B-B14F-4D97-AF65-F5344CB8AC3E}">
        <p14:creationId xmlns:p14="http://schemas.microsoft.com/office/powerpoint/2010/main" val="214687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0B52CE-81C8-4AB2-9E89-BFADFD2AAD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Hello!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73A6E37-142C-4FA4-948F-19124A21E3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798A45-35D0-42FB-97BD-A352094F0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308ADA-2249-471D-8000-A97F777E9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554620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Range of numbers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" dirty="0"/>
              <a:t>Suppose we have a 4-digit numeric display.</a:t>
            </a:r>
            <a:endParaRPr lang="en-US" dirty="0"/>
          </a:p>
          <a:p>
            <a:endParaRPr lang="en" dirty="0"/>
          </a:p>
          <a:p>
            <a:r>
              <a:rPr lang="en" dirty="0"/>
              <a:t>What is the smallest number it can show?</a:t>
            </a:r>
            <a:endParaRPr lang="en-US" dirty="0"/>
          </a:p>
          <a:p>
            <a:endParaRPr lang="en" dirty="0"/>
          </a:p>
          <a:p>
            <a:r>
              <a:rPr lang="en" dirty="0"/>
              <a:t>What is the biggest number it can show?</a:t>
            </a:r>
          </a:p>
          <a:p>
            <a:endParaRPr lang="en" dirty="0"/>
          </a:p>
          <a:p>
            <a:r>
              <a:rPr lang="en" dirty="0"/>
              <a:t>How many </a:t>
            </a:r>
            <a:r>
              <a:rPr lang="en" i="1" dirty="0"/>
              <a:t>different</a:t>
            </a:r>
            <a:r>
              <a:rPr lang="en" dirty="0"/>
              <a:t> numbers can it show?</a:t>
            </a:r>
          </a:p>
          <a:p>
            <a:pPr lvl="1"/>
            <a:r>
              <a:rPr lang="en" dirty="0"/>
              <a:t>9999 - 0 + 1 = 10,000</a:t>
            </a:r>
          </a:p>
          <a:p>
            <a:pPr lvl="1"/>
            <a:r>
              <a:rPr lang="en" dirty="0"/>
              <a:t>What power of 10 is 10,000?</a:t>
            </a:r>
          </a:p>
          <a:p>
            <a:pPr lvl="2"/>
            <a:r>
              <a:rPr lang="en" dirty="0"/>
              <a:t>10</a:t>
            </a:r>
            <a:r>
              <a:rPr lang="en" baseline="30000" dirty="0"/>
              <a:t>4</a:t>
            </a:r>
          </a:p>
          <a:p>
            <a:pPr marL="0" indent="0">
              <a:buNone/>
            </a:pPr>
            <a:endParaRPr lang="en" dirty="0"/>
          </a:p>
        </p:txBody>
      </p:sp>
      <p:sp>
        <p:nvSpPr>
          <p:cNvPr id="74" name="Shape 74"/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3439" y="896620"/>
            <a:ext cx="2688525" cy="112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3412" y="2183133"/>
            <a:ext cx="2688560" cy="112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3412" y="3494508"/>
            <a:ext cx="2688560" cy="1125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9938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uiExpand="1" build="p" bldLvl="5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– Base 2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22CF11-84D2-48D4-94B5-40031B47BD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76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E5EDB8-56CF-4C25-8F0D-8D97523EB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many symbols in binary????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9A3214B-1F6F-4C3E-A978-823AB698D2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34400" dirty="0"/>
              <a:t>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42BA8A-6A9D-40DD-96CB-CA5BE5BFC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3929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 bldLvl="5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/>
              <a:t>Binary (base-2)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dirty="0"/>
              <a:t>We call </a:t>
            </a:r>
            <a:r>
              <a:rPr lang="en-US" dirty="0"/>
              <a:t>a Binary </a:t>
            </a:r>
            <a:r>
              <a:rPr lang="en-US" dirty="0" err="1"/>
              <a:t>digIT</a:t>
            </a:r>
            <a:r>
              <a:rPr lang="en-US" dirty="0"/>
              <a:t> a bit </a:t>
            </a:r>
            <a:r>
              <a:rPr lang="mr-IN" dirty="0"/>
              <a:t>–</a:t>
            </a:r>
            <a:r>
              <a:rPr lang="en-US" dirty="0"/>
              <a:t> a single 1 or 0</a:t>
            </a:r>
          </a:p>
          <a:p>
            <a:r>
              <a:rPr lang="en-US" dirty="0"/>
              <a:t>When we say an n-bit number, we mean one with n binary digits</a:t>
            </a:r>
            <a:endParaRPr lang="en" dirty="0"/>
          </a:p>
        </p:txBody>
      </p:sp>
      <p:sp>
        <p:nvSpPr>
          <p:cNvPr id="146" name="Shape 146"/>
          <p:cNvSpPr txBox="1"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23</a:t>
            </a:fld>
            <a:endParaRPr lang="en"/>
          </a:p>
        </p:txBody>
      </p:sp>
      <p:sp>
        <p:nvSpPr>
          <p:cNvPr id="138" name="Shape 138"/>
          <p:cNvSpPr txBox="1"/>
          <p:nvPr/>
        </p:nvSpPr>
        <p:spPr>
          <a:xfrm>
            <a:off x="1326244" y="3370937"/>
            <a:ext cx="5550000" cy="414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dirty="0">
                <a:ea typeface="Trebuchet MS"/>
                <a:cs typeface="Trebuchet MS"/>
                <a:sym typeface="Trebuchet MS"/>
              </a:rPr>
              <a:t>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7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6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5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4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3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2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     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1       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2</a:t>
            </a:r>
            <a:r>
              <a:rPr lang="en" sz="2200" baseline="30000" dirty="0">
                <a:ea typeface="Trebuchet MS"/>
                <a:cs typeface="Trebuchet MS"/>
                <a:sym typeface="Trebuchet MS"/>
              </a:rPr>
              <a:t>0</a:t>
            </a:r>
          </a:p>
        </p:txBody>
      </p:sp>
      <p:sp>
        <p:nvSpPr>
          <p:cNvPr id="140" name="Shape 140"/>
          <p:cNvSpPr txBox="1"/>
          <p:nvPr/>
        </p:nvSpPr>
        <p:spPr>
          <a:xfrm>
            <a:off x="543576" y="1953812"/>
            <a:ext cx="6034625" cy="148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r"/>
            <a:r>
              <a:rPr lang="en" sz="9600" dirty="0">
                <a:ea typeface="Trebuchet MS"/>
                <a:cs typeface="Trebuchet MS"/>
                <a:sym typeface="Trebuchet MS"/>
              </a:rPr>
              <a:t>1001 0110</a:t>
            </a:r>
          </a:p>
        </p:txBody>
      </p:sp>
      <p:sp>
        <p:nvSpPr>
          <p:cNvPr id="141" name="Shape 141"/>
          <p:cNvSpPr txBox="1"/>
          <p:nvPr/>
        </p:nvSpPr>
        <p:spPr>
          <a:xfrm>
            <a:off x="1354294" y="3784937"/>
            <a:ext cx="5493900" cy="517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dirty="0">
                <a:ea typeface="Trebuchet MS"/>
                <a:cs typeface="Trebuchet MS"/>
                <a:sym typeface="Trebuchet MS"/>
              </a:rPr>
              <a:t>128s 64s   32s    16s         8s     4s       2s    1s</a:t>
            </a:r>
          </a:p>
        </p:txBody>
      </p:sp>
      <p:sp>
        <p:nvSpPr>
          <p:cNvPr id="142" name="Shape 142"/>
          <p:cNvSpPr txBox="1"/>
          <p:nvPr/>
        </p:nvSpPr>
        <p:spPr>
          <a:xfrm>
            <a:off x="7333750" y="1818387"/>
            <a:ext cx="1865100" cy="3319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dirty="0">
                <a:ea typeface="Trebuchet MS"/>
                <a:cs typeface="Trebuchet MS"/>
                <a:sym typeface="Trebuchet MS"/>
              </a:rPr>
              <a:t>1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128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0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64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 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0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32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 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1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16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0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8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1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4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 + 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1 × 2 + </a:t>
            </a:r>
          </a:p>
          <a:p>
            <a:r>
              <a:rPr lang="en" sz="2200" dirty="0">
                <a:ea typeface="Trebuchet MS"/>
                <a:cs typeface="Trebuchet MS"/>
                <a:sym typeface="Trebuchet MS"/>
              </a:rPr>
              <a:t>0 × 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1</a:t>
            </a:r>
            <a:endParaRPr lang="en" sz="2200" baseline="30000" dirty="0">
              <a:ea typeface="Trebuchet MS"/>
              <a:cs typeface="Trebuchet MS"/>
              <a:sym typeface="Trebuchet MS"/>
            </a:endParaRPr>
          </a:p>
          <a:p>
            <a:r>
              <a:rPr lang="en" sz="3600" dirty="0">
                <a:ea typeface="Trebuchet MS"/>
                <a:cs typeface="Trebuchet MS"/>
                <a:sym typeface="Trebuchet MS"/>
              </a:rPr>
              <a:t>= 150</a:t>
            </a:r>
            <a:r>
              <a:rPr lang="en" sz="3600" baseline="-25000" dirty="0">
                <a:ea typeface="Trebuchet MS"/>
                <a:cs typeface="Trebuchet MS"/>
                <a:sym typeface="Trebuchet MS"/>
              </a:rPr>
              <a:t>10</a:t>
            </a:r>
          </a:p>
        </p:txBody>
      </p:sp>
      <p:sp>
        <p:nvSpPr>
          <p:cNvPr id="143" name="Shape 143"/>
          <p:cNvSpPr txBox="1"/>
          <p:nvPr/>
        </p:nvSpPr>
        <p:spPr>
          <a:xfrm>
            <a:off x="6443925" y="1953812"/>
            <a:ext cx="693900" cy="1331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9600">
                <a:ea typeface="Trebuchet MS"/>
                <a:cs typeface="Trebuchet MS"/>
                <a:sym typeface="Trebuchet MS"/>
              </a:rPr>
              <a:t>=</a:t>
            </a:r>
          </a:p>
        </p:txBody>
      </p:sp>
      <p:sp>
        <p:nvSpPr>
          <p:cNvPr id="144" name="Shape 144"/>
          <p:cNvSpPr txBox="1"/>
          <p:nvPr/>
        </p:nvSpPr>
        <p:spPr>
          <a:xfrm>
            <a:off x="1028075" y="4242462"/>
            <a:ext cx="5757000" cy="98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 b="1" dirty="0">
                <a:ea typeface="Trebuchet MS"/>
                <a:cs typeface="Trebuchet MS"/>
                <a:sym typeface="Trebuchet MS"/>
              </a:rPr>
              <a:t>To convert binary to decimal: </a:t>
            </a:r>
            <a:r>
              <a:rPr lang="en" sz="2200" dirty="0">
                <a:ea typeface="Trebuchet MS"/>
                <a:cs typeface="Trebuchet MS"/>
                <a:sym typeface="Trebuchet MS"/>
              </a:rPr>
              <a:t>ignore 0s, add up place values wherever you see a 1</a:t>
            </a:r>
            <a:r>
              <a:rPr lang="en-US" sz="2200" dirty="0">
                <a:ea typeface="Trebuchet MS"/>
                <a:cs typeface="Trebuchet MS"/>
                <a:sym typeface="Trebuchet MS"/>
              </a:rPr>
              <a:t>.</a:t>
            </a:r>
            <a:endParaRPr lang="en" sz="2200" dirty="0">
              <a:ea typeface="Trebuchet MS"/>
              <a:cs typeface="Trebuchet MS"/>
              <a:sym typeface="Trebuchet MS"/>
            </a:endParaRPr>
          </a:p>
        </p:txBody>
      </p:sp>
      <p:sp>
        <p:nvSpPr>
          <p:cNvPr id="145" name="Shape 145"/>
          <p:cNvSpPr txBox="1"/>
          <p:nvPr/>
        </p:nvSpPr>
        <p:spPr>
          <a:xfrm>
            <a:off x="961000" y="1901912"/>
            <a:ext cx="5759400" cy="304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r>
              <a:rPr lang="en" sz="2200">
                <a:ea typeface="Trebuchet MS"/>
                <a:cs typeface="Trebuchet MS"/>
                <a:sym typeface="Trebuchet MS"/>
              </a:rPr>
              <a:t>MSB                                                     LSB</a:t>
            </a:r>
          </a:p>
        </p:txBody>
      </p:sp>
      <p:grpSp>
        <p:nvGrpSpPr>
          <p:cNvPr id="147" name="Shape 147"/>
          <p:cNvGrpSpPr/>
          <p:nvPr/>
        </p:nvGrpSpPr>
        <p:grpSpPr>
          <a:xfrm>
            <a:off x="7277027" y="2245514"/>
            <a:ext cx="1208725" cy="2323125"/>
            <a:chOff x="6769025" y="1391350"/>
            <a:chExt cx="1208725" cy="2323125"/>
          </a:xfrm>
        </p:grpSpPr>
        <p:sp>
          <p:nvSpPr>
            <p:cNvPr id="148" name="Shape 148"/>
            <p:cNvSpPr/>
            <p:nvPr/>
          </p:nvSpPr>
          <p:spPr>
            <a:xfrm>
              <a:off x="6769025" y="1391350"/>
              <a:ext cx="1152000" cy="666600"/>
            </a:xfrm>
            <a:prstGeom prst="rect">
              <a:avLst/>
            </a:prstGeom>
            <a:solidFill>
              <a:srgbClr val="FFFFFF">
                <a:alpha val="8577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6825750" y="2374350"/>
              <a:ext cx="1152000" cy="304200"/>
            </a:xfrm>
            <a:prstGeom prst="rect">
              <a:avLst/>
            </a:prstGeom>
            <a:solidFill>
              <a:srgbClr val="FFFFFF">
                <a:alpha val="8577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6825750" y="3410275"/>
              <a:ext cx="1152000" cy="304200"/>
            </a:xfrm>
            <a:prstGeom prst="rect">
              <a:avLst/>
            </a:prstGeom>
            <a:solidFill>
              <a:srgbClr val="FFFFFF">
                <a:alpha val="8577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151" name="Shape 151"/>
          <p:cNvSpPr/>
          <p:nvPr/>
        </p:nvSpPr>
        <p:spPr>
          <a:xfrm>
            <a:off x="7384775" y="1941312"/>
            <a:ext cx="468300" cy="2277900"/>
          </a:xfrm>
          <a:prstGeom prst="rect">
            <a:avLst/>
          </a:prstGeom>
          <a:solidFill>
            <a:srgbClr val="FFFFFF">
              <a:alpha val="857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62886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0" build="p" bldLvl="5"/>
      <p:bldP spid="14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Bits, bytes, nibbles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69863" y="495300"/>
            <a:ext cx="9990137" cy="4802188"/>
          </a:xfrm>
        </p:spPr>
        <p:txBody>
          <a:bodyPr>
            <a:normAutofit/>
          </a:bodyPr>
          <a:lstStyle/>
          <a:p>
            <a:r>
              <a:rPr lang="en-US" dirty="0"/>
              <a:t>A </a:t>
            </a:r>
            <a:r>
              <a:rPr lang="en-US" b="1" i="1" dirty="0"/>
              <a:t>bit</a:t>
            </a:r>
            <a:r>
              <a:rPr lang="en-US" dirty="0"/>
              <a:t> is one binary digit, and its unit is </a:t>
            </a:r>
            <a:r>
              <a:rPr lang="en-US" b="1" dirty="0"/>
              <a:t>lowercase</a:t>
            </a:r>
            <a:r>
              <a:rPr lang="en-US" dirty="0"/>
              <a:t> b.</a:t>
            </a:r>
          </a:p>
          <a:p>
            <a:r>
              <a:rPr lang="en-US" dirty="0"/>
              <a:t>A </a:t>
            </a:r>
            <a:r>
              <a:rPr lang="en-US" b="1" i="1" dirty="0"/>
              <a:t>byte</a:t>
            </a:r>
            <a:r>
              <a:rPr lang="en-US" i="1" dirty="0"/>
              <a:t> </a:t>
            </a:r>
            <a:r>
              <a:rPr lang="en-US" dirty="0"/>
              <a:t>is an 8-bit value, and its unit is </a:t>
            </a:r>
            <a:r>
              <a:rPr lang="en-US" b="1" dirty="0"/>
              <a:t>UPPERCASE </a:t>
            </a:r>
            <a:r>
              <a:rPr lang="en-US" dirty="0"/>
              <a:t>B.</a:t>
            </a:r>
          </a:p>
          <a:p>
            <a:r>
              <a:rPr lang="en-US" dirty="0"/>
              <a:t>A </a:t>
            </a:r>
            <a:r>
              <a:rPr lang="en-US" b="1" i="1" dirty="0"/>
              <a:t>nibble</a:t>
            </a:r>
            <a:r>
              <a:rPr lang="en-US" dirty="0"/>
              <a:t> (also </a:t>
            </a:r>
            <a:r>
              <a:rPr lang="en-US" dirty="0" err="1"/>
              <a:t>nybble</a:t>
            </a:r>
            <a:r>
              <a:rPr lang="en-US" dirty="0"/>
              <a:t>) is 4 bits</a:t>
            </a:r>
          </a:p>
          <a:p>
            <a:pPr lvl="1"/>
            <a:r>
              <a:rPr lang="en-US" dirty="0"/>
              <a:t>Corresponds nicely to a single hex digit.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When we say "32-bit CPU," we mean it was built to use 32-bit numbers.</a:t>
            </a:r>
          </a:p>
          <a:p>
            <a:pPr lvl="1"/>
            <a:r>
              <a:rPr lang="en-US" dirty="0"/>
              <a:t>This means it can, for example, add two 32-bit numbers at once.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80307E8-64DF-4309-A88C-A91B35C1E31D}"/>
              </a:ext>
            </a:extLst>
          </p:cNvPr>
          <p:cNvSpPr/>
          <p:nvPr/>
        </p:nvSpPr>
        <p:spPr>
          <a:xfrm>
            <a:off x="3988288" y="1317299"/>
            <a:ext cx="1957780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200" dirty="0">
                <a:solidFill>
                  <a:srgbClr val="000000"/>
                </a:solidFill>
              </a:rPr>
              <a:t> </a:t>
            </a:r>
            <a:r>
              <a:rPr lang="mr-IN" sz="2200" dirty="0">
                <a:solidFill>
                  <a:srgbClr val="000000"/>
                </a:solidFill>
              </a:rPr>
              <a:t>–</a:t>
            </a:r>
            <a:r>
              <a:rPr lang="en-US" sz="2200" dirty="0">
                <a:solidFill>
                  <a:srgbClr val="000000"/>
                </a:solidFill>
              </a:rPr>
              <a:t> half of a byte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81760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74F17-4095-47CF-92D3-B5B76C3F1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Round numbers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F218FB-2BBD-4D6F-A621-90DCF260B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E1E63476-14A3-4DAC-BA1A-E4D453A782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4824949"/>
              </p:ext>
            </p:extLst>
          </p:nvPr>
        </p:nvGraphicFramePr>
        <p:xfrm>
          <a:off x="305330" y="793750"/>
          <a:ext cx="4774670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7335">
                  <a:extLst>
                    <a:ext uri="{9D8B030D-6E8A-4147-A177-3AD203B41FA5}">
                      <a16:colId xmlns:a16="http://schemas.microsoft.com/office/drawing/2014/main" val="966267290"/>
                    </a:ext>
                  </a:extLst>
                </a:gridCol>
                <a:gridCol w="2387335">
                  <a:extLst>
                    <a:ext uri="{9D8B030D-6E8A-4147-A177-3AD203B41FA5}">
                      <a16:colId xmlns:a16="http://schemas.microsoft.com/office/drawing/2014/main" val="36301770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Decimal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Binary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18304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</a:t>
                      </a:r>
                      <a:r>
                        <a:rPr lang="en-US" b="1" baseline="30000" dirty="0"/>
                        <a:t>0</a:t>
                      </a:r>
                      <a:r>
                        <a:rPr lang="en-US" b="1" dirty="0"/>
                        <a:t> = 1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</a:t>
                      </a:r>
                      <a:r>
                        <a:rPr lang="en-US" b="1" baseline="30000" dirty="0"/>
                        <a:t>0</a:t>
                      </a:r>
                      <a:r>
                        <a:rPr lang="en-US" b="1" dirty="0"/>
                        <a:t> = 1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28846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</a:t>
                      </a:r>
                      <a:r>
                        <a:rPr lang="en-US" b="1" baseline="30000" dirty="0"/>
                        <a:t>1</a:t>
                      </a:r>
                      <a:r>
                        <a:rPr lang="en-US" b="1" dirty="0"/>
                        <a:t> = 10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</a:t>
                      </a:r>
                      <a:r>
                        <a:rPr lang="en-US" b="1" baseline="30000" dirty="0"/>
                        <a:t>1</a:t>
                      </a:r>
                      <a:r>
                        <a:rPr lang="en-US" b="1" dirty="0"/>
                        <a:t> = 2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28905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</a:t>
                      </a:r>
                      <a:r>
                        <a:rPr lang="en-US" b="1" baseline="30000" dirty="0"/>
                        <a:t>2</a:t>
                      </a:r>
                      <a:r>
                        <a:rPr lang="en-US" b="1" dirty="0"/>
                        <a:t> = 100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</a:t>
                      </a:r>
                      <a:r>
                        <a:rPr lang="en-US" b="1" baseline="30000" dirty="0"/>
                        <a:t>2</a:t>
                      </a:r>
                      <a:r>
                        <a:rPr lang="en-US" b="1" dirty="0"/>
                        <a:t> = 4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05900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</a:t>
                      </a:r>
                      <a:r>
                        <a:rPr lang="en-US" b="1" baseline="30000" dirty="0"/>
                        <a:t>3</a:t>
                      </a:r>
                      <a:r>
                        <a:rPr lang="en-US" b="1" dirty="0"/>
                        <a:t> = 1000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</a:t>
                      </a:r>
                      <a:r>
                        <a:rPr lang="en-US" b="1" baseline="30000" dirty="0"/>
                        <a:t>3</a:t>
                      </a:r>
                      <a:r>
                        <a:rPr lang="en-US" b="1" dirty="0"/>
                        <a:t> = 8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6877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</a:t>
                      </a:r>
                      <a:r>
                        <a:rPr lang="en-US" b="1" baseline="30000" dirty="0"/>
                        <a:t>4</a:t>
                      </a:r>
                      <a:r>
                        <a:rPr lang="en-US" b="1" dirty="0"/>
                        <a:t> = 10000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</a:t>
                      </a:r>
                      <a:r>
                        <a:rPr lang="en-US" b="1" baseline="30000" dirty="0"/>
                        <a:t>4</a:t>
                      </a:r>
                      <a:r>
                        <a:rPr lang="en-US" b="1" dirty="0"/>
                        <a:t> = 16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9042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</a:t>
                      </a:r>
                      <a:r>
                        <a:rPr lang="en-US" b="1" baseline="30000" dirty="0"/>
                        <a:t>5</a:t>
                      </a:r>
                      <a:r>
                        <a:rPr lang="en-US" b="1" dirty="0"/>
                        <a:t> = 100000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</a:t>
                      </a:r>
                      <a:r>
                        <a:rPr lang="en-US" b="1" baseline="30000" dirty="0"/>
                        <a:t>5</a:t>
                      </a:r>
                      <a:r>
                        <a:rPr lang="en-US" b="1" dirty="0"/>
                        <a:t> = 32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46037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</a:t>
                      </a:r>
                      <a:r>
                        <a:rPr lang="en-US" b="1" baseline="30000" dirty="0"/>
                        <a:t>6</a:t>
                      </a:r>
                      <a:r>
                        <a:rPr lang="en-US" b="1" dirty="0"/>
                        <a:t> = 1000000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</a:t>
                      </a:r>
                      <a:r>
                        <a:rPr lang="en-US" b="1" baseline="30000" dirty="0"/>
                        <a:t>6</a:t>
                      </a:r>
                      <a:r>
                        <a:rPr lang="en-US" b="1" dirty="0"/>
                        <a:t> = 64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4135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</a:t>
                      </a:r>
                      <a:r>
                        <a:rPr lang="en-US" b="1" baseline="30000" dirty="0"/>
                        <a:t>7</a:t>
                      </a:r>
                      <a:r>
                        <a:rPr lang="en-US" b="1" dirty="0"/>
                        <a:t> = 10000000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</a:t>
                      </a:r>
                      <a:r>
                        <a:rPr lang="en-US" b="1" baseline="30000" dirty="0"/>
                        <a:t>7</a:t>
                      </a:r>
                      <a:r>
                        <a:rPr lang="en-US" b="1" dirty="0"/>
                        <a:t> = 128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64744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</a:t>
                      </a:r>
                      <a:r>
                        <a:rPr lang="en-US" b="1" baseline="30000" dirty="0"/>
                        <a:t>8</a:t>
                      </a:r>
                      <a:r>
                        <a:rPr lang="en-US" b="1" dirty="0"/>
                        <a:t> = 100000000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</a:t>
                      </a:r>
                      <a:r>
                        <a:rPr lang="en-US" b="1" baseline="30000" dirty="0"/>
                        <a:t>8</a:t>
                      </a:r>
                      <a:r>
                        <a:rPr lang="en-US" b="1" dirty="0"/>
                        <a:t> = 256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7002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</a:t>
                      </a:r>
                      <a:r>
                        <a:rPr lang="en-US" b="1" baseline="30000" dirty="0"/>
                        <a:t>8</a:t>
                      </a:r>
                      <a:r>
                        <a:rPr lang="en-US" b="1" dirty="0"/>
                        <a:t> = 100000000000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</a:t>
                      </a:r>
                      <a:r>
                        <a:rPr lang="en-US" b="1" baseline="30000" dirty="0"/>
                        <a:t>9</a:t>
                      </a:r>
                      <a:r>
                        <a:rPr lang="en-US" b="1" dirty="0"/>
                        <a:t> = 512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5877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10</a:t>
                      </a:r>
                      <a:r>
                        <a:rPr lang="en-US" b="1" baseline="30000" dirty="0"/>
                        <a:t>8</a:t>
                      </a:r>
                      <a:r>
                        <a:rPr lang="en-US" b="1" dirty="0"/>
                        <a:t> = 100000000000000</a:t>
                      </a:r>
                      <a:endParaRPr lang="en-GB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2</a:t>
                      </a:r>
                      <a:r>
                        <a:rPr lang="en-US" b="1" baseline="30000" dirty="0"/>
                        <a:t>10</a:t>
                      </a:r>
                      <a:r>
                        <a:rPr lang="en-US" b="1" dirty="0"/>
                        <a:t> = 1024</a:t>
                      </a:r>
                      <a:endParaRPr lang="en-GB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3255075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CE2F96-F12C-42F8-BC2E-D257C0F9D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3A3805-60FE-47F7-9D93-996E1C93A866}"/>
              </a:ext>
            </a:extLst>
          </p:cNvPr>
          <p:cNvSpPr/>
          <p:nvPr/>
        </p:nvSpPr>
        <p:spPr>
          <a:xfrm>
            <a:off x="5964450" y="910101"/>
            <a:ext cx="333375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byte</a:t>
            </a:r>
            <a:r>
              <a:rPr lang="en-GB" dirty="0">
                <a:latin typeface="Consolas" panose="020B0609020204030204" pitchFamily="49" charset="0"/>
              </a:rPr>
              <a:t> – 1 Byte (8 bits)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range: -128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 127</a:t>
            </a:r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36A58B-0F5B-460B-AB21-77F15F6942E9}"/>
              </a:ext>
            </a:extLst>
          </p:cNvPr>
          <p:cNvSpPr/>
          <p:nvPr/>
        </p:nvSpPr>
        <p:spPr>
          <a:xfrm>
            <a:off x="5793000" y="1812053"/>
            <a:ext cx="3782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Consolas" panose="020B0609020204030204" pitchFamily="49" charset="0"/>
              </a:rPr>
              <a:t>if 8 digits can represent numbers up to 99999999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1A27836-EA1C-4E0A-89FD-47E0CAB1B0D0}"/>
              </a:ext>
            </a:extLst>
          </p:cNvPr>
          <p:cNvSpPr/>
          <p:nvPr/>
        </p:nvSpPr>
        <p:spPr>
          <a:xfrm>
            <a:off x="5793000" y="2671203"/>
            <a:ext cx="3782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Consolas" panose="020B0609020204030204" pitchFamily="49" charset="0"/>
              </a:rPr>
              <a:t>8 bits can represent numbers up to: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FBDD8E9-05A9-4C3B-B33E-73B4815B9AF0}"/>
              </a:ext>
            </a:extLst>
          </p:cNvPr>
          <p:cNvSpPr/>
          <p:nvPr/>
        </p:nvSpPr>
        <p:spPr>
          <a:xfrm>
            <a:off x="6847100" y="3074692"/>
            <a:ext cx="32112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Consolas" panose="020B0609020204030204" pitchFamily="49" charset="0"/>
              </a:rPr>
              <a:t>11111111 &lt;- in binary</a:t>
            </a:r>
          </a:p>
          <a:p>
            <a:r>
              <a:rPr lang="en-GB" dirty="0">
                <a:latin typeface="Consolas" panose="020B0609020204030204" pitchFamily="49" charset="0"/>
              </a:rPr>
              <a:t>255      &lt;- in decimal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8BAFA3-9898-4ABE-B499-EBB7EA59218A}"/>
              </a:ext>
            </a:extLst>
          </p:cNvPr>
          <p:cNvSpPr/>
          <p:nvPr/>
        </p:nvSpPr>
        <p:spPr>
          <a:xfrm>
            <a:off x="5793000" y="3983270"/>
            <a:ext cx="3782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latin typeface="Consolas" panose="020B0609020204030204" pitchFamily="49" charset="0"/>
              </a:rPr>
              <a:t>But because we need to represent negative numbers we need to split the range in half.</a:t>
            </a:r>
          </a:p>
        </p:txBody>
      </p:sp>
    </p:spTree>
    <p:extLst>
      <p:ext uri="{BB962C8B-B14F-4D97-AF65-F5344CB8AC3E}">
        <p14:creationId xmlns:p14="http://schemas.microsoft.com/office/powerpoint/2010/main" val="41064549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27F42-8A56-402A-AAFB-E66AEB98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Primitive numeric variable types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3A4CB-7E9A-4072-A503-886CEDFA9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40E95-DE81-429D-8470-76F4DF8D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F7C5386-4E5B-4401-8564-F769FD909811}"/>
              </a:ext>
            </a:extLst>
          </p:cNvPr>
          <p:cNvSpPr txBox="1">
            <a:spLocks/>
          </p:cNvSpPr>
          <p:nvPr/>
        </p:nvSpPr>
        <p:spPr>
          <a:xfrm>
            <a:off x="182880" y="1005840"/>
            <a:ext cx="9875519" cy="47091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byte</a:t>
            </a:r>
            <a:r>
              <a:rPr lang="en-GB" dirty="0">
                <a:latin typeface="Consolas" panose="020B0609020204030204" pitchFamily="49" charset="0"/>
              </a:rPr>
              <a:t> – 1 Byte (8 bits)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range: -128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 127</a:t>
            </a: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short </a:t>
            </a:r>
            <a:r>
              <a:rPr lang="en-GB" dirty="0">
                <a:latin typeface="Consolas" panose="020B0609020204030204" pitchFamily="49" charset="0"/>
              </a:rPr>
              <a:t>–</a:t>
            </a: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latin typeface="Consolas" panose="020B0609020204030204" pitchFamily="49" charset="0"/>
              </a:rPr>
              <a:t>2 Bytes (16 bits)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range: -32,768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 32,767</a:t>
            </a:r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int</a:t>
            </a:r>
            <a:r>
              <a:rPr lang="en-GB" dirty="0">
                <a:latin typeface="Consolas" panose="020B0609020204030204" pitchFamily="49" charset="0"/>
              </a:rPr>
              <a:t> – 4 Bytes (32 bits)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range: -2,147,483,648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 </a:t>
            </a:r>
            <a:r>
              <a:rPr lang="en-GB" dirty="0">
                <a:latin typeface="Consolas" panose="020B0609020204030204" pitchFamily="49" charset="0"/>
              </a:rPr>
              <a:t>2,147,483,647</a:t>
            </a: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long</a:t>
            </a:r>
            <a:r>
              <a:rPr lang="en-GB" dirty="0">
                <a:latin typeface="Consolas" panose="020B0609020204030204" pitchFamily="49" charset="0"/>
              </a:rPr>
              <a:t> – 8 Bytes (64 bits)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range: 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-9,223,372,036,854,775,808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 </a:t>
            </a:r>
            <a:r>
              <a:rPr lang="en-GB" dirty="0">
                <a:latin typeface="Consolas" panose="020B0609020204030204" pitchFamily="49" charset="0"/>
              </a:rPr>
              <a:t>9,223,372,036,854,775,807</a:t>
            </a: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float </a:t>
            </a:r>
            <a:r>
              <a:rPr lang="en-GB" dirty="0">
                <a:latin typeface="Consolas" panose="020B0609020204030204" pitchFamily="49" charset="0"/>
              </a:rPr>
              <a:t>– 4 Bytes (32 bits) 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range: still complicated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</a:t>
            </a:r>
            <a:endParaRPr lang="en-GB" dirty="0">
              <a:solidFill>
                <a:srgbClr val="E27B26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double </a:t>
            </a:r>
            <a:r>
              <a:rPr lang="en-GB" dirty="0">
                <a:latin typeface="Consolas" panose="020B0609020204030204" pitchFamily="49" charset="0"/>
              </a:rPr>
              <a:t>– 8 Bytes (64 bits) 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range: still complicated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			</a:t>
            </a:r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054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27F42-8A56-402A-AAFB-E66AEB98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Primitive non-numerical variable types (and String)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3A4CB-7E9A-4072-A503-886CEDFA9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40E95-DE81-429D-8470-76F4DF8D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F7C5386-4E5B-4401-8564-F769FD909811}"/>
              </a:ext>
            </a:extLst>
          </p:cNvPr>
          <p:cNvSpPr txBox="1">
            <a:spLocks/>
          </p:cNvSpPr>
          <p:nvPr/>
        </p:nvSpPr>
        <p:spPr>
          <a:xfrm>
            <a:off x="182880" y="1005840"/>
            <a:ext cx="9875519" cy="4709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>
              <a:solidFill>
                <a:srgbClr val="E27B26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char</a:t>
            </a:r>
            <a:r>
              <a:rPr lang="en-GB" dirty="0">
                <a:latin typeface="Consolas" panose="020B0609020204030204" pitchFamily="49" charset="0"/>
              </a:rPr>
              <a:t> (like in </a:t>
            </a:r>
            <a:r>
              <a:rPr lang="en-GB" dirty="0" err="1">
                <a:latin typeface="Consolas" panose="020B0609020204030204" pitchFamily="49" charset="0"/>
              </a:rPr>
              <a:t>charizard</a:t>
            </a:r>
            <a:r>
              <a:rPr lang="en-GB" dirty="0">
                <a:latin typeface="Consolas" panose="020B0609020204030204" pitchFamily="49" charset="0"/>
              </a:rPr>
              <a:t>!)- stores text characters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e.g.: A single letter, or a single punctuation mark</a:t>
            </a: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String</a:t>
            </a:r>
            <a:r>
              <a:rPr lang="en-GB" dirty="0">
                <a:latin typeface="Consolas" panose="020B0609020204030204" pitchFamily="49" charset="0"/>
              </a:rPr>
              <a:t> – stores a text </a:t>
            </a:r>
            <a:r>
              <a:rPr lang="en-GB" dirty="0" err="1">
                <a:latin typeface="Consolas" panose="020B0609020204030204" pitchFamily="49" charset="0"/>
              </a:rPr>
              <a:t>i.e</a:t>
            </a:r>
            <a:r>
              <a:rPr lang="en-GB" dirty="0">
                <a:latin typeface="Consolas" panose="020B0609020204030204" pitchFamily="49" charset="0"/>
              </a:rPr>
              <a:t>, a bunch of </a:t>
            </a: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char</a:t>
            </a:r>
            <a:r>
              <a:rPr lang="en-GB" dirty="0">
                <a:latin typeface="Consolas" panose="020B0609020204030204" pitchFamily="49" charset="0"/>
              </a:rPr>
              <a:t>s 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variable size!</a:t>
            </a:r>
          </a:p>
          <a:p>
            <a:pPr marL="0" indent="0">
              <a:buNone/>
            </a:pPr>
            <a:endParaRPr lang="en-GB" dirty="0">
              <a:solidFill>
                <a:srgbClr val="E27B26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 err="1">
                <a:solidFill>
                  <a:srgbClr val="E27B26"/>
                </a:solidFill>
                <a:latin typeface="Consolas" panose="020B0609020204030204" pitchFamily="49" charset="0"/>
              </a:rPr>
              <a:t>boolean</a:t>
            </a:r>
            <a:r>
              <a:rPr lang="en-GB" dirty="0">
                <a:latin typeface="Consolas" panose="020B0609020204030204" pitchFamily="49" charset="0"/>
              </a:rPr>
              <a:t> – truthiness, i.e. true or false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range: </a:t>
            </a:r>
            <a:r>
              <a:rPr lang="en-GB" dirty="0" err="1">
                <a:latin typeface="Consolas" panose="020B0609020204030204" pitchFamily="49" charset="0"/>
              </a:rPr>
              <a:t>ermm</a:t>
            </a:r>
            <a:r>
              <a:rPr lang="en-GB" dirty="0">
                <a:latin typeface="Consolas" panose="020B0609020204030204" pitchFamily="49" charset="0"/>
              </a:rPr>
              <a:t>… either </a:t>
            </a:r>
            <a:r>
              <a:rPr lang="en-GB" dirty="0">
                <a:solidFill>
                  <a:schemeClr val="accent1"/>
                </a:solidFill>
                <a:latin typeface="Consolas" panose="020B0609020204030204" pitchFamily="49" charset="0"/>
              </a:rPr>
              <a:t>true</a:t>
            </a:r>
            <a:r>
              <a:rPr lang="en-GB" dirty="0">
                <a:latin typeface="Consolas" panose="020B0609020204030204" pitchFamily="49" charset="0"/>
              </a:rPr>
              <a:t> or </a:t>
            </a:r>
            <a:r>
              <a:rPr lang="en-GB" dirty="0">
                <a:solidFill>
                  <a:schemeClr val="accent1"/>
                </a:solidFill>
                <a:latin typeface="Consolas" panose="020B0609020204030204" pitchFamily="49" charset="0"/>
              </a:rPr>
              <a:t>false</a:t>
            </a:r>
            <a:br>
              <a:rPr lang="en-GB" dirty="0">
                <a:latin typeface="Consolas" panose="020B0609020204030204" pitchFamily="49" charset="0"/>
              </a:rPr>
            </a:br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others?</a:t>
            </a:r>
            <a:r>
              <a:rPr lang="en-GB" dirty="0">
                <a:latin typeface="Consolas" panose="020B0609020204030204" pitchFamily="49" charset="0"/>
              </a:rPr>
              <a:t> – we can create types! But we’ll discuss that later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</p:txBody>
      </p:sp>
      <p:pic>
        <p:nvPicPr>
          <p:cNvPr id="7" name="Picture 6" descr="A picture containing cake, table&#10;&#10;Description automatically generated">
            <a:extLst>
              <a:ext uri="{FF2B5EF4-FFF2-40B4-BE49-F238E27FC236}">
                <a16:creationId xmlns:a16="http://schemas.microsoft.com/office/drawing/2014/main" id="{FDA576AB-0AA6-43CA-B45E-CD1F5EA5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37" y="722074"/>
            <a:ext cx="561856" cy="56753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413FFC-502B-41AA-9CCE-7ACFE1766950}"/>
              </a:ext>
            </a:extLst>
          </p:cNvPr>
          <p:cNvSpPr/>
          <p:nvPr/>
        </p:nvSpPr>
        <p:spPr>
          <a:xfrm>
            <a:off x="6307559" y="5296959"/>
            <a:ext cx="3350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>
                <a:solidFill>
                  <a:srgbClr val="0070C0"/>
                </a:solidFill>
                <a:latin typeface="Consolas" panose="020B0609020204030204" pitchFamily="49" charset="0"/>
              </a:rPr>
              <a:t>Check example Types.java</a:t>
            </a:r>
            <a:endParaRPr lang="en-GB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1977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1FE77-3F9E-471E-8D7E-1F5BDDD8A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Kilo, mega, tera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EE46A2-4B67-42F7-A54B-D62C4D140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28</a:t>
            </a:fld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3F9EBB5-6E92-4C20-99D5-6D028E7711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20911"/>
              </p:ext>
            </p:extLst>
          </p:nvPr>
        </p:nvGraphicFramePr>
        <p:xfrm>
          <a:off x="611715" y="460022"/>
          <a:ext cx="9038170" cy="2773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96635">
                  <a:extLst>
                    <a:ext uri="{9D8B030D-6E8A-4147-A177-3AD203B41FA5}">
                      <a16:colId xmlns:a16="http://schemas.microsoft.com/office/drawing/2014/main" val="3823258469"/>
                    </a:ext>
                  </a:extLst>
                </a:gridCol>
                <a:gridCol w="2880784">
                  <a:extLst>
                    <a:ext uri="{9D8B030D-6E8A-4147-A177-3AD203B41FA5}">
                      <a16:colId xmlns:a16="http://schemas.microsoft.com/office/drawing/2014/main" val="892412952"/>
                    </a:ext>
                  </a:extLst>
                </a:gridCol>
                <a:gridCol w="3460751">
                  <a:extLst>
                    <a:ext uri="{9D8B030D-6E8A-4147-A177-3AD203B41FA5}">
                      <a16:colId xmlns:a16="http://schemas.microsoft.com/office/drawing/2014/main" val="28999361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Potatoes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Bytes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Bytes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618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1g (gram)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1B (Byte)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1B (Byte)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35658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1kg (Kilogram) = 1000g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1kB (Kilobyte) = 1000B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1kiB (Kibibyte) = 1024B </a:t>
                      </a:r>
                      <a:br>
                        <a:rPr lang="en-GB" dirty="0"/>
                      </a:br>
                      <a:r>
                        <a:rPr lang="en-GB" dirty="0"/>
                        <a:t>(power of 2 nearest to 1000)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68778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1Mg (Megagram) = 1000Kg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1MB (Megabyte) = 1000kB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1MiB (Mebibyte) = 1024kiB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11208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1Gg (Gigagram) = 1000Mg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1GB (Gigabyte) = 1000MB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1GiB (Gibibyte) = 1024MiB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35281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1Tg (</a:t>
                      </a:r>
                      <a:r>
                        <a:rPr lang="en-GB" dirty="0" err="1"/>
                        <a:t>Teragram</a:t>
                      </a:r>
                      <a:r>
                        <a:rPr lang="en-GB" dirty="0"/>
                        <a:t>) = 1000Gg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1TB (Terabyte) = 1000GB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1TiB (Tebibyte) = 1024GiB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58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1Eg (</a:t>
                      </a:r>
                      <a:r>
                        <a:rPr lang="en-GB" dirty="0" err="1"/>
                        <a:t>Exagram</a:t>
                      </a:r>
                      <a:r>
                        <a:rPr lang="en-GB" dirty="0"/>
                        <a:t>) = 1000Tg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1EB (Exabyte) = 1000TB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1EiB (Exbibyte) = 1024TiB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3709952"/>
                  </a:ext>
                </a:extLst>
              </a:tr>
            </a:tbl>
          </a:graphicData>
        </a:graphic>
      </p:graphicFrame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AE80DDB-1D51-4198-A696-DA63A6C1D900}"/>
              </a:ext>
            </a:extLst>
          </p:cNvPr>
          <p:cNvCxnSpPr>
            <a:cxnSpLocks/>
          </p:cNvCxnSpPr>
          <p:nvPr/>
        </p:nvCxnSpPr>
        <p:spPr>
          <a:xfrm flipV="1">
            <a:off x="4654550" y="3365500"/>
            <a:ext cx="0" cy="584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4AA1426-D33D-4A00-8B2E-A9D392F1B1FB}"/>
              </a:ext>
            </a:extLst>
          </p:cNvPr>
          <p:cNvSpPr/>
          <p:nvPr/>
        </p:nvSpPr>
        <p:spPr>
          <a:xfrm>
            <a:off x="3187707" y="3867150"/>
            <a:ext cx="293368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Used for hard drive capacity and network speeds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44E4A79-F01C-40B5-AC3C-508916D431EB}"/>
              </a:ext>
            </a:extLst>
          </p:cNvPr>
          <p:cNvCxnSpPr>
            <a:cxnSpLocks/>
          </p:cNvCxnSpPr>
          <p:nvPr/>
        </p:nvCxnSpPr>
        <p:spPr>
          <a:xfrm flipV="1">
            <a:off x="7950200" y="3365500"/>
            <a:ext cx="0" cy="584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40E9B896-3504-4B73-B134-81B22E0BBDC5}"/>
              </a:ext>
            </a:extLst>
          </p:cNvPr>
          <p:cNvSpPr/>
          <p:nvPr/>
        </p:nvSpPr>
        <p:spPr>
          <a:xfrm>
            <a:off x="6483357" y="3867150"/>
            <a:ext cx="293368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Used for most other things!</a:t>
            </a:r>
          </a:p>
          <a:p>
            <a:pPr algn="ctr"/>
            <a:r>
              <a:rPr lang="en-GB" dirty="0"/>
              <a:t>Because binary!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44C5893-3AC5-46C7-A00A-C7A75127168C}"/>
              </a:ext>
            </a:extLst>
          </p:cNvPr>
          <p:cNvSpPr/>
          <p:nvPr/>
        </p:nvSpPr>
        <p:spPr>
          <a:xfrm>
            <a:off x="3187706" y="4610100"/>
            <a:ext cx="2933685" cy="7429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 1TB drive only has 931GiB!</a:t>
            </a:r>
          </a:p>
        </p:txBody>
      </p:sp>
    </p:spTree>
    <p:extLst>
      <p:ext uri="{BB962C8B-B14F-4D97-AF65-F5344CB8AC3E}">
        <p14:creationId xmlns:p14="http://schemas.microsoft.com/office/powerpoint/2010/main" val="28589987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1FE77-3F9E-471E-8D7E-1F5BDDD8A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real world IS CONFUSING!!!!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1EE46A2-4B67-42F7-A54B-D62C4D140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29</a:t>
            </a:fld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AE80DDB-1D51-4198-A696-DA63A6C1D900}"/>
              </a:ext>
            </a:extLst>
          </p:cNvPr>
          <p:cNvCxnSpPr>
            <a:cxnSpLocks/>
          </p:cNvCxnSpPr>
          <p:nvPr/>
        </p:nvCxnSpPr>
        <p:spPr>
          <a:xfrm flipV="1">
            <a:off x="3429000" y="3554997"/>
            <a:ext cx="0" cy="584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84AA1426-D33D-4A00-8B2E-A9D392F1B1FB}"/>
              </a:ext>
            </a:extLst>
          </p:cNvPr>
          <p:cNvSpPr/>
          <p:nvPr/>
        </p:nvSpPr>
        <p:spPr>
          <a:xfrm>
            <a:off x="1962157" y="4056647"/>
            <a:ext cx="293368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Sometimes this is used to mean 931GiB </a:t>
            </a:r>
            <a:r>
              <a:rPr lang="en-GB" dirty="0">
                <a:sym typeface="Wingdings" panose="05000000000000000000" pitchFamily="2" charset="2"/>
              </a:rPr>
              <a:t></a:t>
            </a:r>
            <a:endParaRPr lang="en-GB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44E4A79-F01C-40B5-AC3C-508916D431EB}"/>
              </a:ext>
            </a:extLst>
          </p:cNvPr>
          <p:cNvCxnSpPr>
            <a:cxnSpLocks/>
          </p:cNvCxnSpPr>
          <p:nvPr/>
        </p:nvCxnSpPr>
        <p:spPr>
          <a:xfrm flipV="1">
            <a:off x="6724650" y="3554997"/>
            <a:ext cx="0" cy="58420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40E9B896-3504-4B73-B134-81B22E0BBDC5}"/>
              </a:ext>
            </a:extLst>
          </p:cNvPr>
          <p:cNvSpPr/>
          <p:nvPr/>
        </p:nvSpPr>
        <p:spPr>
          <a:xfrm>
            <a:off x="5257807" y="4056647"/>
            <a:ext cx="2933685" cy="742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This always means 931GiB! </a:t>
            </a:r>
            <a:r>
              <a:rPr lang="en-GB" dirty="0">
                <a:sym typeface="Wingdings" panose="05000000000000000000" pitchFamily="2" charset="2"/>
              </a:rPr>
              <a:t>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1210A6F-1671-4C42-ABC6-DDEF37D6A1CF}"/>
              </a:ext>
            </a:extLst>
          </p:cNvPr>
          <p:cNvSpPr/>
          <p:nvPr/>
        </p:nvSpPr>
        <p:spPr>
          <a:xfrm>
            <a:off x="1962157" y="2675522"/>
            <a:ext cx="2933685" cy="7429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931GB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89EDBD-BA10-482C-90CB-DA3CEC4A965D}"/>
              </a:ext>
            </a:extLst>
          </p:cNvPr>
          <p:cNvSpPr/>
          <p:nvPr/>
        </p:nvSpPr>
        <p:spPr>
          <a:xfrm>
            <a:off x="5257807" y="2675522"/>
            <a:ext cx="2933685" cy="74295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931GiB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F7103D-95AD-4709-9090-6C5E8001CF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6913" y="322785"/>
            <a:ext cx="4966174" cy="2216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087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622D9-011C-493E-BE66-6FDA3A3DF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Hello world!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1A0B58-4915-4170-8597-18DB604F5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9DB4D2-33E7-4416-B58D-0703E1EE9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rgbClr val="00B050"/>
                </a:solidFill>
                <a:latin typeface="Consolas" panose="020B0609020204030204" pitchFamily="49" charset="0"/>
              </a:rPr>
              <a:t>/*</a:t>
            </a:r>
          </a:p>
          <a:p>
            <a:pPr marL="0" indent="0">
              <a:buNone/>
            </a:pPr>
            <a:r>
              <a:rPr lang="en-GB" dirty="0">
                <a:solidFill>
                  <a:srgbClr val="00B050"/>
                </a:solidFill>
                <a:latin typeface="Consolas" panose="020B0609020204030204" pitchFamily="49" charset="0"/>
              </a:rPr>
              <a:t>    Author: Luis Oliveira</a:t>
            </a:r>
          </a:p>
          <a:p>
            <a:pPr marL="0" indent="0">
              <a:buNone/>
            </a:pPr>
            <a:r>
              <a:rPr lang="en-GB" dirty="0">
                <a:solidFill>
                  <a:srgbClr val="00B050"/>
                </a:solidFill>
                <a:latin typeface="Consolas" panose="020B0609020204030204" pitchFamily="49" charset="0"/>
              </a:rPr>
              <a:t>    This is a simple example of a Java program</a:t>
            </a:r>
          </a:p>
          <a:p>
            <a:pPr marL="0" indent="0">
              <a:buNone/>
            </a:pPr>
            <a:r>
              <a:rPr lang="en-GB" dirty="0">
                <a:solidFill>
                  <a:srgbClr val="00B050"/>
                </a:solidFill>
                <a:latin typeface="Consolas" panose="020B0609020204030204" pitchFamily="49" charset="0"/>
              </a:rPr>
              <a:t>*/</a:t>
            </a:r>
          </a:p>
          <a:p>
            <a:pPr marL="0" indent="0">
              <a:buNone/>
            </a:pPr>
            <a:r>
              <a:rPr lang="en-GB" dirty="0">
                <a:solidFill>
                  <a:srgbClr val="AB5DA5"/>
                </a:solidFill>
                <a:latin typeface="Consolas" panose="020B0609020204030204" pitchFamily="49" charset="0"/>
              </a:rPr>
              <a:t>public class </a:t>
            </a: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Hello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  </a:t>
            </a:r>
            <a:r>
              <a:rPr lang="en-GB" dirty="0">
                <a:solidFill>
                  <a:srgbClr val="AB5DA5"/>
                </a:solidFill>
                <a:latin typeface="Consolas" panose="020B0609020204030204" pitchFamily="49" charset="0"/>
              </a:rPr>
              <a:t>public static </a:t>
            </a: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void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70C0"/>
                </a:solidFill>
                <a:latin typeface="Consolas" panose="020B0609020204030204" pitchFamily="49" charset="0"/>
              </a:rPr>
              <a:t>main</a:t>
            </a:r>
            <a:r>
              <a:rPr lang="en-GB" dirty="0">
                <a:latin typeface="Consolas" panose="020B0609020204030204" pitchFamily="49" charset="0"/>
              </a:rPr>
              <a:t>( </a:t>
            </a: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String</a:t>
            </a:r>
            <a:r>
              <a:rPr lang="en-GB" dirty="0">
                <a:latin typeface="Consolas" panose="020B0609020204030204" pitchFamily="49" charset="0"/>
              </a:rPr>
              <a:t>[] </a:t>
            </a:r>
            <a:r>
              <a:rPr lang="en-GB" dirty="0" err="1">
                <a:latin typeface="Consolas" panose="020B0609020204030204" pitchFamily="49" charset="0"/>
              </a:rPr>
              <a:t>args</a:t>
            </a:r>
            <a:r>
              <a:rPr lang="en-GB" dirty="0">
                <a:latin typeface="Consolas" panose="020B0609020204030204" pitchFamily="49" charset="0"/>
              </a:rPr>
              <a:t> )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  {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B050"/>
                </a:solidFill>
                <a:latin typeface="Consolas" panose="020B0609020204030204" pitchFamily="49" charset="0"/>
              </a:rPr>
              <a:t>// This is the code that will run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FF4F4F"/>
                </a:solidFill>
                <a:latin typeface="Consolas" panose="020B0609020204030204" pitchFamily="49" charset="0"/>
              </a:rPr>
              <a:t>System</a:t>
            </a:r>
            <a:r>
              <a:rPr lang="en-GB" dirty="0" err="1"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FF4F4F"/>
                </a:solidFill>
                <a:latin typeface="Consolas" panose="020B0609020204030204" pitchFamily="49" charset="0"/>
              </a:rPr>
              <a:t>out</a:t>
            </a:r>
            <a:r>
              <a:rPr lang="en-GB" dirty="0" err="1"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0070C0"/>
                </a:solidFill>
                <a:latin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</a:rPr>
              <a:t>("Hello World!");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9D69B-FC79-4517-84CC-7C523DEF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04146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binary? </a:t>
            </a:r>
            <a:r>
              <a:rPr lang="en-US" i="1" dirty="0" err="1"/>
              <a:t>Whynary</a:t>
            </a:r>
            <a:r>
              <a:rPr lang="en-US" i="1" dirty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indeed?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color is this?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30</a:t>
            </a:fld>
            <a:endParaRPr lang="en-US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2C327FEA-7E79-4E2A-923C-9D9D1F37F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1570861"/>
              </p:ext>
            </p:extLst>
          </p:nvPr>
        </p:nvGraphicFramePr>
        <p:xfrm>
          <a:off x="1693333" y="2001802"/>
          <a:ext cx="677333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4036852917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39771746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620125261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268481931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497379737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40015599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288277470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81195331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219828614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65874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>
                    <a:solidFill>
                      <a:srgbClr val="DBC3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>
                    <a:solidFill>
                      <a:srgbClr val="C59F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>
                    <a:solidFill>
                      <a:srgbClr val="BC90E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>
                    <a:solidFill>
                      <a:srgbClr val="AD78E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>
                    <a:solidFill>
                      <a:srgbClr val="A86FE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>
                    <a:solidFill>
                      <a:srgbClr val="9C5AE4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>
                    <a:solidFill>
                      <a:srgbClr val="9853E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>
                    <a:solidFill>
                      <a:srgbClr val="8A3CE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>
                    <a:solidFill>
                      <a:srgbClr val="7922D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>
                    <a:solidFill>
                      <a:srgbClr val="651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264594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BF7C8A5C-24AB-41C6-9015-482B6A6D9F7C}"/>
              </a:ext>
            </a:extLst>
          </p:cNvPr>
          <p:cNvSpPr/>
          <p:nvPr/>
        </p:nvSpPr>
        <p:spPr>
          <a:xfrm>
            <a:off x="4429760" y="3997960"/>
            <a:ext cx="965200" cy="960120"/>
          </a:xfrm>
          <a:prstGeom prst="rect">
            <a:avLst/>
          </a:prstGeom>
          <a:solidFill>
            <a:srgbClr val="9C5AE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77402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binary? </a:t>
            </a:r>
            <a:r>
              <a:rPr lang="en-US" i="1" dirty="0" err="1"/>
              <a:t>Whynary</a:t>
            </a:r>
            <a:r>
              <a:rPr lang="en-US" i="1" dirty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indeed?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What color is this?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31</a:t>
            </a:fld>
            <a:endParaRPr lang="en-US"/>
          </a:p>
        </p:txBody>
      </p:sp>
      <p:graphicFrame>
        <p:nvGraphicFramePr>
          <p:cNvPr id="4" name="Table 5">
            <a:extLst>
              <a:ext uri="{FF2B5EF4-FFF2-40B4-BE49-F238E27FC236}">
                <a16:creationId xmlns:a16="http://schemas.microsoft.com/office/drawing/2014/main" id="{2C327FEA-7E79-4E2A-923C-9D9D1F37FB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0380795"/>
              </p:ext>
            </p:extLst>
          </p:nvPr>
        </p:nvGraphicFramePr>
        <p:xfrm>
          <a:off x="4235027" y="2001802"/>
          <a:ext cx="135466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333">
                  <a:extLst>
                    <a:ext uri="{9D8B030D-6E8A-4147-A177-3AD203B41FA5}">
                      <a16:colId xmlns:a16="http://schemas.microsoft.com/office/drawing/2014/main" val="4036852917"/>
                    </a:ext>
                  </a:extLst>
                </a:gridCol>
                <a:gridCol w="677333">
                  <a:extLst>
                    <a:ext uri="{9D8B030D-6E8A-4147-A177-3AD203B41FA5}">
                      <a16:colId xmlns:a16="http://schemas.microsoft.com/office/drawing/2014/main" val="1658746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</a:t>
                      </a:r>
                    </a:p>
                  </a:txBody>
                  <a:tcPr>
                    <a:solidFill>
                      <a:srgbClr val="DBC3F5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>
                    <a:solidFill>
                      <a:srgbClr val="651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2264594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BF7C8A5C-24AB-41C6-9015-482B6A6D9F7C}"/>
              </a:ext>
            </a:extLst>
          </p:cNvPr>
          <p:cNvSpPr/>
          <p:nvPr/>
        </p:nvSpPr>
        <p:spPr>
          <a:xfrm>
            <a:off x="4429760" y="3997960"/>
            <a:ext cx="965200" cy="960120"/>
          </a:xfrm>
          <a:prstGeom prst="rect">
            <a:avLst/>
          </a:prstGeom>
          <a:solidFill>
            <a:srgbClr val="651CB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1643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85FC0-708F-44E8-B7C5-6179292E9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Everything in a computer is a number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6D3F6-6391-4C3C-8521-D595B9080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147FC7-87D2-479B-A596-8F547ABC65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Java strings are encoded using UTF-16</a:t>
            </a:r>
          </a:p>
          <a:p>
            <a:pPr lvl="1"/>
            <a:r>
              <a:rPr lang="en-GB" dirty="0"/>
              <a:t>Most letters and numbers in the English alphabet are &lt; 128.</a:t>
            </a:r>
          </a:p>
          <a:p>
            <a:pPr lvl="1"/>
            <a:r>
              <a:rPr lang="en-GB" dirty="0"/>
              <a:t>“Strings are numbers”</a:t>
            </a:r>
          </a:p>
          <a:p>
            <a:pPr lvl="2"/>
            <a:r>
              <a:rPr lang="en-GB" b="1" dirty="0"/>
              <a:t>83 116 114 105 110 103 115 32 97 114 101 32 110 117 109 98 101 114 115 0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C9105B-20B2-4060-86EE-2FB41C0FE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1362C7FB-9911-4E53-8F6A-0A5B45A7875D}"/>
              </a:ext>
            </a:extLst>
          </p:cNvPr>
          <p:cNvSpPr txBox="1">
            <a:spLocks/>
          </p:cNvSpPr>
          <p:nvPr/>
        </p:nvSpPr>
        <p:spPr>
          <a:xfrm>
            <a:off x="2159001" y="3349229"/>
            <a:ext cx="6675120" cy="69588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/>
              <a:t>Do try this at home: what does this mean? </a:t>
            </a:r>
          </a:p>
          <a:p>
            <a:r>
              <a:rPr lang="en-GB" b="1" dirty="0"/>
              <a:t>71 111 111 100 32 74 111 98 0</a:t>
            </a:r>
          </a:p>
        </p:txBody>
      </p:sp>
    </p:spTree>
    <p:extLst>
      <p:ext uri="{BB962C8B-B14F-4D97-AF65-F5344CB8AC3E}">
        <p14:creationId xmlns:p14="http://schemas.microsoft.com/office/powerpoint/2010/main" val="37913094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A1252-2EB2-4E26-8A25-77C0F7556F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EVERYTHING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DDECFB-674F-4FB3-B305-0A3283BCF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5FFF2DA-727A-4CFE-80DF-C1CCF3B10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Images and colors? Numbers!</a:t>
            </a:r>
          </a:p>
          <a:p>
            <a:r>
              <a:rPr lang="en-US" dirty="0"/>
              <a:t>Videos? Numbers!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D1ED37-CB5B-44AF-AF07-3FCDCBA2D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B30E66-8F42-4890-AE65-2534EA0388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3119" y="2178517"/>
            <a:ext cx="2387602" cy="278857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C4C2A549-8C33-40F8-B9BC-FE9AA7BBBBB9}"/>
              </a:ext>
            </a:extLst>
          </p:cNvPr>
          <p:cNvSpPr/>
          <p:nvPr/>
        </p:nvSpPr>
        <p:spPr>
          <a:xfrm>
            <a:off x="6064674" y="1940127"/>
            <a:ext cx="567266" cy="567266"/>
          </a:xfrm>
          <a:prstGeom prst="rect">
            <a:avLst/>
          </a:prstGeom>
          <a:solidFill>
            <a:srgbClr val="7AB92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9C5420-B06F-4F5C-A889-3D1D71D469A4}"/>
              </a:ext>
            </a:extLst>
          </p:cNvPr>
          <p:cNvSpPr/>
          <p:nvPr/>
        </p:nvSpPr>
        <p:spPr>
          <a:xfrm>
            <a:off x="6064674" y="3073401"/>
            <a:ext cx="567266" cy="567266"/>
          </a:xfrm>
          <a:prstGeom prst="rect">
            <a:avLst/>
          </a:prstGeom>
          <a:solidFill>
            <a:srgbClr val="EF61B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D8984FE-90A8-486D-9EAA-8A17D0DF6390}"/>
              </a:ext>
            </a:extLst>
          </p:cNvPr>
          <p:cNvSpPr/>
          <p:nvPr/>
        </p:nvSpPr>
        <p:spPr>
          <a:xfrm>
            <a:off x="6064674" y="4246034"/>
            <a:ext cx="567266" cy="567266"/>
          </a:xfrm>
          <a:prstGeom prst="rect">
            <a:avLst/>
          </a:prstGeom>
          <a:solidFill>
            <a:srgbClr val="B5282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160BFAE-EF77-446E-95FA-1F6DC676A819}"/>
              </a:ext>
            </a:extLst>
          </p:cNvPr>
          <p:cNvCxnSpPr/>
          <p:nvPr/>
        </p:nvCxnSpPr>
        <p:spPr>
          <a:xfrm flipV="1">
            <a:off x="3407833" y="2223760"/>
            <a:ext cx="2656841" cy="46440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F061D12-6E75-4C3E-A825-6AA6174FD792}"/>
              </a:ext>
            </a:extLst>
          </p:cNvPr>
          <p:cNvCxnSpPr>
            <a:endCxn id="8" idx="1"/>
          </p:cNvCxnSpPr>
          <p:nvPr/>
        </p:nvCxnSpPr>
        <p:spPr>
          <a:xfrm>
            <a:off x="3674532" y="3112760"/>
            <a:ext cx="2390142" cy="2442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20CD2B2-0409-4B83-9DA9-79C076411E88}"/>
              </a:ext>
            </a:extLst>
          </p:cNvPr>
          <p:cNvCxnSpPr>
            <a:endCxn id="9" idx="1"/>
          </p:cNvCxnSpPr>
          <p:nvPr/>
        </p:nvCxnSpPr>
        <p:spPr>
          <a:xfrm>
            <a:off x="3094567" y="3935381"/>
            <a:ext cx="2970107" cy="59428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F4EE5631-79FC-4964-AE64-66E5D8921CA6}"/>
              </a:ext>
            </a:extLst>
          </p:cNvPr>
          <p:cNvSpPr/>
          <p:nvPr/>
        </p:nvSpPr>
        <p:spPr>
          <a:xfrm>
            <a:off x="7048503" y="1940127"/>
            <a:ext cx="567266" cy="567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122</a:t>
            </a:r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6473A14-1843-472D-A4E0-00A8D55EDBE9}"/>
              </a:ext>
            </a:extLst>
          </p:cNvPr>
          <p:cNvSpPr/>
          <p:nvPr/>
        </p:nvSpPr>
        <p:spPr>
          <a:xfrm>
            <a:off x="7735996" y="1940127"/>
            <a:ext cx="567266" cy="567266"/>
          </a:xfrm>
          <a:prstGeom prst="rect">
            <a:avLst/>
          </a:prstGeom>
          <a:solidFill>
            <a:srgbClr val="00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185</a:t>
            </a:r>
            <a:endParaRPr lang="en-GB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5083CDE-F5DA-4113-8D8A-732BA6BE0100}"/>
              </a:ext>
            </a:extLst>
          </p:cNvPr>
          <p:cNvSpPr/>
          <p:nvPr/>
        </p:nvSpPr>
        <p:spPr>
          <a:xfrm>
            <a:off x="8423489" y="1940127"/>
            <a:ext cx="567266" cy="567266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32</a:t>
            </a:r>
            <a:endParaRPr lang="en-GB" dirty="0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00ABC44-26A4-456B-B429-9EB9469BC789}"/>
              </a:ext>
            </a:extLst>
          </p:cNvPr>
          <p:cNvCxnSpPr>
            <a:cxnSpLocks/>
            <a:stCxn id="7" idx="3"/>
            <a:endCxn id="16" idx="1"/>
          </p:cNvCxnSpPr>
          <p:nvPr/>
        </p:nvCxnSpPr>
        <p:spPr>
          <a:xfrm>
            <a:off x="6631940" y="2223760"/>
            <a:ext cx="4165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E2EB09FD-88AD-4A45-9B4D-EC877FA80CC9}"/>
              </a:ext>
            </a:extLst>
          </p:cNvPr>
          <p:cNvSpPr/>
          <p:nvPr/>
        </p:nvSpPr>
        <p:spPr>
          <a:xfrm>
            <a:off x="7048503" y="3073401"/>
            <a:ext cx="567266" cy="567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239</a:t>
            </a:r>
            <a:endParaRPr lang="en-GB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D6E8014-C72F-44F9-8FC2-331F9A1E73E7}"/>
              </a:ext>
            </a:extLst>
          </p:cNvPr>
          <p:cNvSpPr/>
          <p:nvPr/>
        </p:nvSpPr>
        <p:spPr>
          <a:xfrm>
            <a:off x="7735996" y="3073401"/>
            <a:ext cx="567266" cy="567266"/>
          </a:xfrm>
          <a:prstGeom prst="rect">
            <a:avLst/>
          </a:prstGeom>
          <a:solidFill>
            <a:srgbClr val="00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97</a:t>
            </a:r>
            <a:endParaRPr lang="en-GB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5942D1B-DB26-4480-9FC3-A6F66AD1D7B9}"/>
              </a:ext>
            </a:extLst>
          </p:cNvPr>
          <p:cNvSpPr/>
          <p:nvPr/>
        </p:nvSpPr>
        <p:spPr>
          <a:xfrm>
            <a:off x="8423489" y="3073401"/>
            <a:ext cx="567266" cy="567266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181</a:t>
            </a:r>
            <a:endParaRPr lang="en-GB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E39AA459-70E1-4B86-B781-37174C5FD0E9}"/>
              </a:ext>
            </a:extLst>
          </p:cNvPr>
          <p:cNvSpPr/>
          <p:nvPr/>
        </p:nvSpPr>
        <p:spPr>
          <a:xfrm>
            <a:off x="7048503" y="4246034"/>
            <a:ext cx="567266" cy="567266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181</a:t>
            </a:r>
            <a:endParaRPr lang="en-GB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ACEF0F2-7577-4D05-909B-5D98AC351B36}"/>
              </a:ext>
            </a:extLst>
          </p:cNvPr>
          <p:cNvSpPr/>
          <p:nvPr/>
        </p:nvSpPr>
        <p:spPr>
          <a:xfrm>
            <a:off x="7735996" y="4246034"/>
            <a:ext cx="567266" cy="567266"/>
          </a:xfrm>
          <a:prstGeom prst="rect">
            <a:avLst/>
          </a:prstGeom>
          <a:solidFill>
            <a:srgbClr val="00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40</a:t>
            </a:r>
            <a:endParaRPr lang="en-GB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7F4F7EC5-365A-4FA1-8B07-4306F6B4EBEC}"/>
              </a:ext>
            </a:extLst>
          </p:cNvPr>
          <p:cNvSpPr/>
          <p:nvPr/>
        </p:nvSpPr>
        <p:spPr>
          <a:xfrm>
            <a:off x="8423489" y="4246034"/>
            <a:ext cx="567266" cy="567266"/>
          </a:xfrm>
          <a:prstGeom prst="rect">
            <a:avLst/>
          </a:prstGeom>
          <a:solidFill>
            <a:srgbClr val="0000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41</a:t>
            </a:r>
            <a:endParaRPr lang="en-GB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98744EF-1AC4-418F-8DE9-F5D035E6AE56}"/>
              </a:ext>
            </a:extLst>
          </p:cNvPr>
          <p:cNvCxnSpPr>
            <a:cxnSpLocks/>
            <a:stCxn id="8" idx="3"/>
            <a:endCxn id="30" idx="1"/>
          </p:cNvCxnSpPr>
          <p:nvPr/>
        </p:nvCxnSpPr>
        <p:spPr>
          <a:xfrm>
            <a:off x="6631940" y="3357034"/>
            <a:ext cx="4165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4A984AE2-0E8B-47EC-8E1D-E47FD8C2D21C}"/>
              </a:ext>
            </a:extLst>
          </p:cNvPr>
          <p:cNvCxnSpPr>
            <a:cxnSpLocks/>
            <a:stCxn id="9" idx="3"/>
            <a:endCxn id="33" idx="1"/>
          </p:cNvCxnSpPr>
          <p:nvPr/>
        </p:nvCxnSpPr>
        <p:spPr>
          <a:xfrm>
            <a:off x="6631940" y="4529667"/>
            <a:ext cx="416563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5075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6622D9-011C-493E-BE66-6FDA3A3DF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Hello world! - Decrypted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1A0B58-4915-4170-8597-18DB604F5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9DB4D2-33E7-4416-B58D-0703E1EE9E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>
                <a:solidFill>
                  <a:srgbClr val="00B050"/>
                </a:solidFill>
                <a:latin typeface="Consolas" panose="020B0609020204030204" pitchFamily="49" charset="0"/>
              </a:rPr>
              <a:t>/*   </a:t>
            </a:r>
          </a:p>
          <a:p>
            <a:pPr marL="0" indent="0">
              <a:buNone/>
            </a:pPr>
            <a:r>
              <a:rPr lang="en-GB" dirty="0">
                <a:solidFill>
                  <a:srgbClr val="00B050"/>
                </a:solidFill>
                <a:latin typeface="Consolas" panose="020B0609020204030204" pitchFamily="49" charset="0"/>
              </a:rPr>
              <a:t>    This is a block comment. It starts with the “forward-slash asterisk”</a:t>
            </a:r>
          </a:p>
          <a:p>
            <a:pPr marL="0" indent="0">
              <a:buNone/>
            </a:pPr>
            <a:r>
              <a:rPr lang="en-GB" dirty="0">
                <a:solidFill>
                  <a:srgbClr val="00B050"/>
                </a:solidFill>
                <a:latin typeface="Consolas" panose="020B0609020204030204" pitchFamily="49" charset="0"/>
              </a:rPr>
              <a:t>    Nothing you write here is seen by Java and it’s compiler.</a:t>
            </a:r>
          </a:p>
          <a:p>
            <a:pPr marL="0" indent="0">
              <a:buNone/>
            </a:pPr>
            <a:r>
              <a:rPr lang="en-GB" dirty="0">
                <a:solidFill>
                  <a:srgbClr val="00B050"/>
                </a:solidFill>
                <a:latin typeface="Consolas" panose="020B0609020204030204" pitchFamily="49" charset="0"/>
              </a:rPr>
              <a:t>    It ends with the “forward-slash asterisk”, again</a:t>
            </a:r>
          </a:p>
          <a:p>
            <a:pPr marL="0" indent="0">
              <a:buNone/>
            </a:pPr>
            <a:r>
              <a:rPr lang="en-GB" dirty="0">
                <a:solidFill>
                  <a:srgbClr val="00B050"/>
                </a:solidFill>
                <a:latin typeface="Consolas" panose="020B0609020204030204" pitchFamily="49" charset="0"/>
              </a:rPr>
              <a:t>*/</a:t>
            </a:r>
          </a:p>
          <a:p>
            <a:pPr marL="0" indent="0">
              <a:buNone/>
            </a:pPr>
            <a:r>
              <a:rPr lang="en-GB" dirty="0">
                <a:solidFill>
                  <a:srgbClr val="AB5DA5"/>
                </a:solidFill>
                <a:latin typeface="Consolas" panose="020B0609020204030204" pitchFamily="49" charset="0"/>
              </a:rPr>
              <a:t>public class </a:t>
            </a: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Hello </a:t>
            </a:r>
            <a:r>
              <a:rPr lang="en-GB" dirty="0">
                <a:sym typeface="Wingdings" panose="05000000000000000000" pitchFamily="2" charset="2"/>
              </a:rPr>
              <a:t> This is the class header </a:t>
            </a: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Hello</a:t>
            </a:r>
            <a:r>
              <a:rPr lang="en-GB" dirty="0">
                <a:sym typeface="Wingdings" panose="05000000000000000000" pitchFamily="2" charset="2"/>
              </a:rPr>
              <a:t> is it’s name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  </a:t>
            </a:r>
            <a:r>
              <a:rPr lang="en-GB" dirty="0">
                <a:solidFill>
                  <a:srgbClr val="AB5DA5"/>
                </a:solidFill>
                <a:latin typeface="Consolas" panose="020B0609020204030204" pitchFamily="49" charset="0"/>
              </a:rPr>
              <a:t>public static </a:t>
            </a: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void</a:t>
            </a:r>
            <a:r>
              <a:rPr lang="en-GB" dirty="0"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70C0"/>
                </a:solidFill>
                <a:latin typeface="Consolas" panose="020B0609020204030204" pitchFamily="49" charset="0"/>
              </a:rPr>
              <a:t>main</a:t>
            </a:r>
            <a:r>
              <a:rPr lang="en-GB" dirty="0">
                <a:latin typeface="Consolas" panose="020B0609020204030204" pitchFamily="49" charset="0"/>
              </a:rPr>
              <a:t>( </a:t>
            </a: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String</a:t>
            </a:r>
            <a:r>
              <a:rPr lang="en-GB" dirty="0">
                <a:latin typeface="Consolas" panose="020B0609020204030204" pitchFamily="49" charset="0"/>
              </a:rPr>
              <a:t>[] </a:t>
            </a:r>
            <a:r>
              <a:rPr lang="en-GB" dirty="0" err="1">
                <a:latin typeface="Consolas" panose="020B0609020204030204" pitchFamily="49" charset="0"/>
              </a:rPr>
              <a:t>args</a:t>
            </a:r>
            <a:r>
              <a:rPr lang="en-GB" dirty="0">
                <a:latin typeface="Consolas" panose="020B0609020204030204" pitchFamily="49" charset="0"/>
              </a:rPr>
              <a:t> ) </a:t>
            </a:r>
            <a:r>
              <a:rPr lang="en-GB" dirty="0">
                <a:sym typeface="Wingdings" panose="05000000000000000000" pitchFamily="2" charset="2"/>
              </a:rPr>
              <a:t> This is where your program starts!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                                               </a:t>
            </a:r>
            <a:r>
              <a:rPr lang="en-GB" dirty="0">
                <a:sym typeface="Wingdings" panose="05000000000000000000" pitchFamily="2" charset="2"/>
              </a:rPr>
              <a:t>It’s the </a:t>
            </a:r>
            <a:r>
              <a:rPr lang="en-GB" dirty="0">
                <a:solidFill>
                  <a:srgbClr val="0070C0"/>
                </a:solidFill>
                <a:latin typeface="Consolas" panose="020B0609020204030204" pitchFamily="49" charset="0"/>
                <a:sym typeface="Wingdings" panose="05000000000000000000" pitchFamily="2" charset="2"/>
              </a:rPr>
              <a:t>main</a:t>
            </a:r>
            <a:r>
              <a:rPr lang="en-GB" dirty="0">
                <a:sym typeface="Wingdings" panose="05000000000000000000" pitchFamily="2" charset="2"/>
              </a:rPr>
              <a:t> function header</a:t>
            </a:r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  {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    </a:t>
            </a:r>
            <a:r>
              <a:rPr lang="en-GB" dirty="0">
                <a:solidFill>
                  <a:srgbClr val="00B050"/>
                </a:solidFill>
                <a:latin typeface="Consolas" panose="020B0609020204030204" pitchFamily="49" charset="0"/>
              </a:rPr>
              <a:t>// This is an in-line comment. Next line is seen by Java!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    </a:t>
            </a:r>
            <a:r>
              <a:rPr lang="en-GB" dirty="0" err="1">
                <a:solidFill>
                  <a:srgbClr val="FF4F4F"/>
                </a:solidFill>
                <a:latin typeface="Consolas" panose="020B0609020204030204" pitchFamily="49" charset="0"/>
              </a:rPr>
              <a:t>System</a:t>
            </a:r>
            <a:r>
              <a:rPr lang="en-GB" dirty="0" err="1"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FF4F4F"/>
                </a:solidFill>
                <a:latin typeface="Consolas" panose="020B0609020204030204" pitchFamily="49" charset="0"/>
              </a:rPr>
              <a:t>out</a:t>
            </a:r>
            <a:r>
              <a:rPr lang="en-GB" dirty="0" err="1"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0070C0"/>
                </a:solidFill>
                <a:latin typeface="Consolas" panose="020B0609020204030204" pitchFamily="49" charset="0"/>
              </a:rPr>
              <a:t>print</a:t>
            </a:r>
            <a:r>
              <a:rPr lang="en-GB" dirty="0">
                <a:latin typeface="Consolas" panose="020B0609020204030204" pitchFamily="49" charset="0"/>
              </a:rPr>
              <a:t>("Hello World!");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  }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9D69B-FC79-4517-84CC-7C523DEF5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7394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EC54FCB-195F-476D-AD3B-410801A97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About variables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870064C-8594-4E26-8AFE-B9AEAF22BE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C048F2-6BF3-4A84-BD26-2AA8237A8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98995D-3439-45F9-8328-55ECBD94F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1598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27F42-8A56-402A-AAFB-E66AEB98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Primitive numeric variable types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3A4CB-7E9A-4072-A503-886CEDFA9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40E95-DE81-429D-8470-76F4DF8D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F7C5386-4E5B-4401-8564-F769FD909811}"/>
              </a:ext>
            </a:extLst>
          </p:cNvPr>
          <p:cNvSpPr txBox="1">
            <a:spLocks/>
          </p:cNvSpPr>
          <p:nvPr/>
        </p:nvSpPr>
        <p:spPr>
          <a:xfrm>
            <a:off x="182880" y="1005840"/>
            <a:ext cx="9875519" cy="470916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byte</a:t>
            </a:r>
            <a:r>
              <a:rPr lang="en-GB" dirty="0">
                <a:latin typeface="Consolas" panose="020B0609020204030204" pitchFamily="49" charset="0"/>
              </a:rPr>
              <a:t> - stores tiny integer numbers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range: -128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 127</a:t>
            </a: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short</a:t>
            </a:r>
            <a:r>
              <a:rPr lang="en-GB" dirty="0">
                <a:latin typeface="Consolas" panose="020B0609020204030204" pitchFamily="49" charset="0"/>
              </a:rPr>
              <a:t> - stores small integer numbers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range: -32,768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 32,767</a:t>
            </a:r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int</a:t>
            </a:r>
            <a:r>
              <a:rPr lang="en-GB" dirty="0">
                <a:latin typeface="Consolas" panose="020B0609020204030204" pitchFamily="49" charset="0"/>
              </a:rPr>
              <a:t> - stores integer numbers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range: -2,147,483,648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 </a:t>
            </a:r>
            <a:r>
              <a:rPr lang="en-GB" dirty="0">
                <a:latin typeface="Consolas" panose="020B0609020204030204" pitchFamily="49" charset="0"/>
              </a:rPr>
              <a:t>2,147,483,647</a:t>
            </a: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long</a:t>
            </a:r>
            <a:r>
              <a:rPr lang="en-GB" dirty="0">
                <a:latin typeface="Consolas" panose="020B0609020204030204" pitchFamily="49" charset="0"/>
              </a:rPr>
              <a:t> - stores large integer numbers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range: 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-9,223,372,036,854,775,808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 </a:t>
            </a:r>
            <a:r>
              <a:rPr lang="en-GB" dirty="0">
                <a:latin typeface="Consolas" panose="020B0609020204030204" pitchFamily="49" charset="0"/>
              </a:rPr>
              <a:t>9,223,372,036,854,775,807</a:t>
            </a: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float, double</a:t>
            </a:r>
            <a:r>
              <a:rPr lang="en-GB" dirty="0">
                <a:latin typeface="Consolas" panose="020B0609020204030204" pitchFamily="49" charset="0"/>
              </a:rPr>
              <a:t> - store real numbers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 </a:t>
            </a:r>
            <a:r>
              <a:rPr lang="en-GB" dirty="0">
                <a:latin typeface="Consolas" panose="020B0609020204030204" pitchFamily="49" charset="0"/>
              </a:rPr>
              <a:t>double has more range and precision (more decimal places)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      float range: 1.401e-45 to 3.402e38 (same negative)</a:t>
            </a:r>
          </a:p>
          <a:p>
            <a:pPr marL="0" indent="0">
              <a:buNone/>
            </a:pP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      double range: 4.941e-324 to 1.798e308 (same negative)</a:t>
            </a:r>
            <a:b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</a:b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                                      i</a:t>
            </a:r>
            <a:r>
              <a:rPr lang="en-GB" dirty="0">
                <a:latin typeface="Consolas" panose="020B0609020204030204" pitchFamily="49" charset="0"/>
              </a:rPr>
              <a:t>t’s complicated </a:t>
            </a:r>
            <a:r>
              <a:rPr lang="en-GB" dirty="0">
                <a:latin typeface="Consolas" panose="020B0609020204030204" pitchFamily="49" charset="0"/>
                <a:sym typeface="Wingdings" panose="05000000000000000000" pitchFamily="2" charset="2"/>
              </a:rPr>
              <a:t></a:t>
            </a:r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1C4FF3B-4148-4462-BFB4-065D7309F29D}"/>
              </a:ext>
            </a:extLst>
          </p:cNvPr>
          <p:cNvSpPr/>
          <p:nvPr/>
        </p:nvSpPr>
        <p:spPr>
          <a:xfrm>
            <a:off x="6474460" y="867299"/>
            <a:ext cx="3319780" cy="830997"/>
          </a:xfrm>
          <a:prstGeom prst="rec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/>
            <a:r>
              <a:rPr lang="en-GB" sz="2400" dirty="0">
                <a:solidFill>
                  <a:prstClr val="black"/>
                </a:solidFill>
              </a:rPr>
              <a:t>Declaring a variable:</a:t>
            </a:r>
            <a:br>
              <a:rPr lang="en-GB" sz="2400" dirty="0">
                <a:solidFill>
                  <a:prstClr val="black"/>
                </a:solidFill>
              </a:rPr>
            </a:br>
            <a:r>
              <a:rPr lang="en-GB" sz="2400" dirty="0">
                <a:solidFill>
                  <a:srgbClr val="E27B26"/>
                </a:solidFill>
                <a:latin typeface="Consolas" panose="020B0609020204030204" pitchFamily="49" charset="0"/>
              </a:rPr>
              <a:t>type</a:t>
            </a:r>
            <a:r>
              <a:rPr lang="en-GB" sz="2400" dirty="0">
                <a:solidFill>
                  <a:prstClr val="black"/>
                </a:solidFill>
                <a:latin typeface="Consolas" panose="020B0609020204030204" pitchFamily="49" charset="0"/>
              </a:rPr>
              <a:t> name = value;</a:t>
            </a:r>
            <a:endParaRPr lang="en-GB" sz="24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29682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27F42-8A56-402A-AAFB-E66AEB98D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Primitive non-numerical variable types (and String)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3A4CB-7E9A-4072-A503-886CEDFA9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F40E95-DE81-429D-8470-76F4DF8DD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F7C5386-4E5B-4401-8564-F769FD909811}"/>
              </a:ext>
            </a:extLst>
          </p:cNvPr>
          <p:cNvSpPr txBox="1">
            <a:spLocks/>
          </p:cNvSpPr>
          <p:nvPr/>
        </p:nvSpPr>
        <p:spPr>
          <a:xfrm>
            <a:off x="182880" y="1005840"/>
            <a:ext cx="9875519" cy="4709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GB" dirty="0">
              <a:solidFill>
                <a:srgbClr val="E27B26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char</a:t>
            </a:r>
            <a:r>
              <a:rPr lang="en-GB" dirty="0">
                <a:latin typeface="Consolas" panose="020B0609020204030204" pitchFamily="49" charset="0"/>
              </a:rPr>
              <a:t> (like in </a:t>
            </a:r>
            <a:r>
              <a:rPr lang="en-GB" dirty="0" err="1">
                <a:latin typeface="Consolas" panose="020B0609020204030204" pitchFamily="49" charset="0"/>
              </a:rPr>
              <a:t>charizard</a:t>
            </a:r>
            <a:r>
              <a:rPr lang="en-GB" dirty="0">
                <a:latin typeface="Consolas" panose="020B0609020204030204" pitchFamily="49" charset="0"/>
              </a:rPr>
              <a:t>!)- stores text characters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e.g.: A single letter, or a single punctuation mark</a:t>
            </a: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String</a:t>
            </a:r>
            <a:r>
              <a:rPr lang="en-GB" dirty="0">
                <a:latin typeface="Consolas" panose="020B0609020204030204" pitchFamily="49" charset="0"/>
              </a:rPr>
              <a:t> – stores a text </a:t>
            </a:r>
            <a:r>
              <a:rPr lang="en-GB" dirty="0" err="1">
                <a:latin typeface="Consolas" panose="020B0609020204030204" pitchFamily="49" charset="0"/>
              </a:rPr>
              <a:t>i.e</a:t>
            </a:r>
            <a:r>
              <a:rPr lang="en-GB" dirty="0">
                <a:latin typeface="Consolas" panose="020B0609020204030204" pitchFamily="49" charset="0"/>
              </a:rPr>
              <a:t>, a bunch of </a:t>
            </a: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char</a:t>
            </a:r>
            <a:r>
              <a:rPr lang="en-GB" dirty="0">
                <a:latin typeface="Consolas" panose="020B0609020204030204" pitchFamily="49" charset="0"/>
              </a:rPr>
              <a:t>s 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variable size!</a:t>
            </a:r>
          </a:p>
          <a:p>
            <a:pPr marL="0" indent="0">
              <a:buNone/>
            </a:pPr>
            <a:endParaRPr lang="en-GB" dirty="0">
              <a:solidFill>
                <a:srgbClr val="E27B26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 err="1">
                <a:solidFill>
                  <a:srgbClr val="E27B26"/>
                </a:solidFill>
                <a:latin typeface="Consolas" panose="020B0609020204030204" pitchFamily="49" charset="0"/>
              </a:rPr>
              <a:t>boolean</a:t>
            </a:r>
            <a:r>
              <a:rPr lang="en-GB" dirty="0">
                <a:latin typeface="Consolas" panose="020B0609020204030204" pitchFamily="49" charset="0"/>
              </a:rPr>
              <a:t> – truthiness, i.e. true or false</a:t>
            </a:r>
            <a:br>
              <a:rPr lang="en-GB" dirty="0">
                <a:latin typeface="Consolas" panose="020B0609020204030204" pitchFamily="49" charset="0"/>
              </a:rPr>
            </a:br>
            <a:r>
              <a:rPr lang="en-GB" dirty="0">
                <a:latin typeface="Consolas" panose="020B0609020204030204" pitchFamily="49" charset="0"/>
              </a:rPr>
              <a:t>       range: </a:t>
            </a:r>
            <a:r>
              <a:rPr lang="en-GB" dirty="0" err="1">
                <a:latin typeface="Consolas" panose="020B0609020204030204" pitchFamily="49" charset="0"/>
              </a:rPr>
              <a:t>ermm</a:t>
            </a:r>
            <a:r>
              <a:rPr lang="en-GB" dirty="0">
                <a:latin typeface="Consolas" panose="020B0609020204030204" pitchFamily="49" charset="0"/>
              </a:rPr>
              <a:t>… either </a:t>
            </a:r>
            <a:r>
              <a:rPr lang="en-GB" dirty="0">
                <a:solidFill>
                  <a:schemeClr val="accent1"/>
                </a:solidFill>
                <a:latin typeface="Consolas" panose="020B0609020204030204" pitchFamily="49" charset="0"/>
              </a:rPr>
              <a:t>true</a:t>
            </a:r>
            <a:r>
              <a:rPr lang="en-GB" dirty="0">
                <a:latin typeface="Consolas" panose="020B0609020204030204" pitchFamily="49" charset="0"/>
              </a:rPr>
              <a:t> or </a:t>
            </a:r>
            <a:r>
              <a:rPr lang="en-GB" dirty="0">
                <a:solidFill>
                  <a:schemeClr val="accent1"/>
                </a:solidFill>
                <a:latin typeface="Consolas" panose="020B0609020204030204" pitchFamily="49" charset="0"/>
              </a:rPr>
              <a:t>false</a:t>
            </a:r>
            <a:br>
              <a:rPr lang="en-GB" dirty="0">
                <a:latin typeface="Consolas" panose="020B0609020204030204" pitchFamily="49" charset="0"/>
              </a:rPr>
            </a:br>
            <a:endParaRPr lang="en-GB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others?</a:t>
            </a:r>
            <a:r>
              <a:rPr lang="en-GB" dirty="0">
                <a:latin typeface="Consolas" panose="020B0609020204030204" pitchFamily="49" charset="0"/>
              </a:rPr>
              <a:t> – we can create types! But we’ll discuss that later</a:t>
            </a:r>
          </a:p>
          <a:p>
            <a:pPr marL="0" indent="0">
              <a:buNone/>
            </a:pPr>
            <a:endParaRPr lang="en-GB" dirty="0">
              <a:latin typeface="Consolas" panose="020B0609020204030204" pitchFamily="49" charset="0"/>
            </a:endParaRPr>
          </a:p>
        </p:txBody>
      </p:sp>
      <p:pic>
        <p:nvPicPr>
          <p:cNvPr id="7" name="Picture 6" descr="A picture containing cake, table&#10;&#10;Description automatically generated">
            <a:extLst>
              <a:ext uri="{FF2B5EF4-FFF2-40B4-BE49-F238E27FC236}">
                <a16:creationId xmlns:a16="http://schemas.microsoft.com/office/drawing/2014/main" id="{FDA576AB-0AA6-43CA-B45E-CD1F5EA54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37" y="722074"/>
            <a:ext cx="561856" cy="56753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7413FFC-502B-41AA-9CCE-7ACFE1766950}"/>
              </a:ext>
            </a:extLst>
          </p:cNvPr>
          <p:cNvSpPr/>
          <p:nvPr/>
        </p:nvSpPr>
        <p:spPr>
          <a:xfrm>
            <a:off x="6307559" y="5296959"/>
            <a:ext cx="3350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u="sng" dirty="0">
                <a:solidFill>
                  <a:srgbClr val="0070C0"/>
                </a:solidFill>
                <a:latin typeface="Consolas" panose="020B0609020204030204" pitchFamily="49" charset="0"/>
              </a:rPr>
              <a:t>Check example Types.java</a:t>
            </a:r>
            <a:endParaRPr lang="en-GB" u="sng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2238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95C86-68E0-4146-B966-A4974128C8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Literals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D84389-F296-4D13-A940-35FEA758A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B1509F-FAEA-451E-ADEF-BC77EFFA4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When you </a:t>
            </a:r>
            <a:r>
              <a:rPr lang="en-GB" i="1" dirty="0"/>
              <a:t>type</a:t>
            </a:r>
            <a:r>
              <a:rPr lang="en-GB" dirty="0"/>
              <a:t> a number or string, that’s a literal.</a:t>
            </a:r>
          </a:p>
          <a:p>
            <a:pPr lvl="1"/>
            <a:r>
              <a:rPr lang="en-GB" dirty="0"/>
              <a:t>Only primitive types and String have literals</a:t>
            </a:r>
          </a:p>
          <a:p>
            <a:pPr lvl="2"/>
            <a:r>
              <a:rPr lang="en-GB" dirty="0"/>
              <a:t>String is special because it’s VERY common.</a:t>
            </a:r>
          </a:p>
          <a:p>
            <a:r>
              <a:rPr lang="en-GB" dirty="0"/>
              <a:t>E.g.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6A3529-F580-4B05-90A2-C49E04C57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A38FAD0-1CD4-41B0-B6B2-5DD5E7C80E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562555"/>
              </p:ext>
            </p:extLst>
          </p:nvPr>
        </p:nvGraphicFramePr>
        <p:xfrm>
          <a:off x="1424092" y="2116102"/>
          <a:ext cx="3386668" cy="26791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3334">
                  <a:extLst>
                    <a:ext uri="{9D8B030D-6E8A-4147-A177-3AD203B41FA5}">
                      <a16:colId xmlns:a16="http://schemas.microsoft.com/office/drawing/2014/main" val="4018387120"/>
                    </a:ext>
                  </a:extLst>
                </a:gridCol>
                <a:gridCol w="1693334">
                  <a:extLst>
                    <a:ext uri="{9D8B030D-6E8A-4147-A177-3AD203B41FA5}">
                      <a16:colId xmlns:a16="http://schemas.microsoft.com/office/drawing/2014/main" val="28022379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330" dirty="0"/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330" dirty="0"/>
                        <a:t>literal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1801348"/>
                  </a:ext>
                </a:extLst>
              </a:tr>
              <a:tr h="370558">
                <a:tc>
                  <a:txBody>
                    <a:bodyPr/>
                    <a:lstStyle/>
                    <a:p>
                      <a:r>
                        <a:rPr lang="en-GB" sz="2330" dirty="0"/>
                        <a:t>String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330" dirty="0"/>
                        <a:t>“Hello Luis!”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09773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330" dirty="0"/>
                        <a:t>char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330" dirty="0"/>
                        <a:t>‘X’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04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330" dirty="0" err="1"/>
                        <a:t>boolean</a:t>
                      </a:r>
                      <a:endParaRPr lang="en-GB" sz="233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330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39479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330" dirty="0"/>
                        <a:t>int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330" dirty="0"/>
                        <a:t>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7633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sz="2330" dirty="0"/>
                        <a:t>double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330" dirty="0"/>
                        <a:t>3.14159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7462302"/>
                  </a:ext>
                </a:extLst>
              </a:tr>
            </a:tbl>
          </a:graphicData>
        </a:graphic>
      </p:graphicFrame>
      <p:sp>
        <p:nvSpPr>
          <p:cNvPr id="8" name="Speech Bubble: Oval 7">
            <a:extLst>
              <a:ext uri="{FF2B5EF4-FFF2-40B4-BE49-F238E27FC236}">
                <a16:creationId xmlns:a16="http://schemas.microsoft.com/office/drawing/2014/main" id="{59651404-6DF8-4441-ABE0-CA55AA57A7E0}"/>
              </a:ext>
            </a:extLst>
          </p:cNvPr>
          <p:cNvSpPr/>
          <p:nvPr/>
        </p:nvSpPr>
        <p:spPr>
          <a:xfrm>
            <a:off x="7200900" y="811477"/>
            <a:ext cx="2750820" cy="1235895"/>
          </a:xfrm>
          <a:prstGeom prst="wedgeEllipseCallout">
            <a:avLst>
              <a:gd name="adj1" fmla="val -41755"/>
              <a:gd name="adj2" fmla="val 74246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Note: Strings use double quotes, chars use single quotes!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81319E1D-C315-4906-B295-5CF61B9BA1D5}"/>
              </a:ext>
            </a:extLst>
          </p:cNvPr>
          <p:cNvSpPr txBox="1">
            <a:spLocks/>
          </p:cNvSpPr>
          <p:nvPr/>
        </p:nvSpPr>
        <p:spPr>
          <a:xfrm>
            <a:off x="4955540" y="2593622"/>
            <a:ext cx="4914900" cy="2346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String </a:t>
            </a:r>
            <a:r>
              <a:rPr lang="en-GB" dirty="0">
                <a:latin typeface="Consolas" panose="020B0609020204030204" pitchFamily="49" charset="0"/>
              </a:rPr>
              <a:t>text = “Hello Luis!”;</a:t>
            </a: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char </a:t>
            </a:r>
            <a:r>
              <a:rPr lang="en-GB" dirty="0">
                <a:latin typeface="Consolas" panose="020B0609020204030204" pitchFamily="49" charset="0"/>
              </a:rPr>
              <a:t>letter = ‘X’;</a:t>
            </a:r>
            <a:endParaRPr lang="en-GB" dirty="0">
              <a:solidFill>
                <a:srgbClr val="E27B26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 err="1">
                <a:solidFill>
                  <a:srgbClr val="E27B26"/>
                </a:solidFill>
                <a:latin typeface="Consolas" panose="020B0609020204030204" pitchFamily="49" charset="0"/>
              </a:rPr>
              <a:t>boolean</a:t>
            </a: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latin typeface="Consolas" panose="020B0609020204030204" pitchFamily="49" charset="0"/>
              </a:rPr>
              <a:t>validPoint</a:t>
            </a:r>
            <a:r>
              <a:rPr lang="en-GB" dirty="0">
                <a:latin typeface="Consolas" panose="020B0609020204030204" pitchFamily="49" charset="0"/>
              </a:rPr>
              <a:t> = true;</a:t>
            </a: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int </a:t>
            </a:r>
            <a:r>
              <a:rPr lang="en-GB" dirty="0">
                <a:latin typeface="Consolas" panose="020B0609020204030204" pitchFamily="49" charset="0"/>
              </a:rPr>
              <a:t>number = 42;</a:t>
            </a:r>
          </a:p>
          <a:p>
            <a:pPr marL="0" indent="0">
              <a:buNone/>
            </a:pPr>
            <a:r>
              <a:rPr lang="en-GB" dirty="0">
                <a:solidFill>
                  <a:srgbClr val="E27B26"/>
                </a:solidFill>
                <a:latin typeface="Consolas" panose="020B0609020204030204" pitchFamily="49" charset="0"/>
              </a:rPr>
              <a:t>double </a:t>
            </a:r>
            <a:r>
              <a:rPr lang="en-GB" dirty="0">
                <a:latin typeface="Consolas" panose="020B0609020204030204" pitchFamily="49" charset="0"/>
              </a:rPr>
              <a:t>pi = 3.14159;</a:t>
            </a:r>
            <a:endParaRPr lang="en-GB" dirty="0">
              <a:solidFill>
                <a:srgbClr val="E27B26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2680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3BB17-E98C-4371-8116-617276177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Naming rules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8339F0-CCBE-4B72-B603-2FF484C6E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7BDCC2-DBBB-4B30-993F-764E975694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Variables</a:t>
            </a:r>
          </a:p>
          <a:p>
            <a:pPr lvl="1"/>
            <a:r>
              <a:rPr lang="en-GB" dirty="0"/>
              <a:t>Names must start with a letter or a </a:t>
            </a:r>
            <a:r>
              <a:rPr lang="en-GB" b="1" dirty="0"/>
              <a:t>_</a:t>
            </a:r>
            <a:r>
              <a:rPr lang="en-GB" dirty="0"/>
              <a:t> (underscore)</a:t>
            </a:r>
          </a:p>
          <a:p>
            <a:pPr lvl="1"/>
            <a:r>
              <a:rPr lang="en-GB" dirty="0"/>
              <a:t>Names can contain numbers</a:t>
            </a:r>
          </a:p>
          <a:p>
            <a:pPr lvl="2"/>
            <a:r>
              <a:rPr lang="en-GB" dirty="0" err="1"/>
              <a:t>E.g</a:t>
            </a:r>
            <a:r>
              <a:rPr lang="en-GB" dirty="0"/>
              <a:t>: age, _age, part1, _variable</a:t>
            </a:r>
          </a:p>
          <a:p>
            <a:pPr lvl="1"/>
            <a:r>
              <a:rPr lang="en-GB" dirty="0"/>
              <a:t>Names are all low-case, except to separate different words</a:t>
            </a:r>
          </a:p>
          <a:p>
            <a:pPr lvl="2"/>
            <a:r>
              <a:rPr lang="en-GB" dirty="0"/>
              <a:t>E.g.: word, </a:t>
            </a:r>
            <a:r>
              <a:rPr lang="en-GB" dirty="0" err="1"/>
              <a:t>twoWords</a:t>
            </a:r>
            <a:r>
              <a:rPr lang="en-GB" dirty="0"/>
              <a:t>, </a:t>
            </a:r>
            <a:r>
              <a:rPr lang="en-GB" dirty="0" err="1"/>
              <a:t>threeWordVariable</a:t>
            </a:r>
            <a:endParaRPr lang="en-GB" dirty="0"/>
          </a:p>
          <a:p>
            <a:pPr lvl="1"/>
            <a:r>
              <a:rPr lang="en-GB" dirty="0"/>
              <a:t>Names are case sensitive: </a:t>
            </a:r>
            <a:r>
              <a:rPr lang="en-GB" b="1" dirty="0"/>
              <a:t>variable </a:t>
            </a:r>
            <a:r>
              <a:rPr lang="en-GB" dirty="0"/>
              <a:t>is not the same as </a:t>
            </a:r>
            <a:r>
              <a:rPr lang="en-GB" b="1" dirty="0" err="1"/>
              <a:t>vArIaBlE</a:t>
            </a:r>
            <a:endParaRPr lang="en-GB" b="1" dirty="0"/>
          </a:p>
          <a:p>
            <a:pPr lvl="1"/>
            <a:r>
              <a:rPr lang="en-GB" dirty="0"/>
              <a:t>Use good names!</a:t>
            </a:r>
          </a:p>
          <a:p>
            <a:pPr lvl="2"/>
            <a:r>
              <a:rPr lang="en-GB" dirty="0"/>
              <a:t>Bad names: a, aa, </a:t>
            </a:r>
            <a:r>
              <a:rPr lang="en-GB" dirty="0" err="1"/>
              <a:t>aaa</a:t>
            </a:r>
            <a:r>
              <a:rPr lang="en-GB" dirty="0"/>
              <a:t>, </a:t>
            </a:r>
            <a:r>
              <a:rPr lang="en-GB" dirty="0" err="1"/>
              <a:t>abc</a:t>
            </a:r>
            <a:r>
              <a:rPr lang="en-GB" dirty="0"/>
              <a:t>, here, qwerty</a:t>
            </a:r>
          </a:p>
          <a:p>
            <a:pPr lvl="3"/>
            <a:r>
              <a:rPr lang="en-GB" dirty="0"/>
              <a:t>I’ve seen this before: x, xx, xxx; </a:t>
            </a:r>
            <a:r>
              <a:rPr lang="en-GB" dirty="0">
                <a:sym typeface="Wingdings" panose="05000000000000000000" pitchFamily="2" charset="2"/>
              </a:rPr>
              <a:t> Don’t!</a:t>
            </a:r>
            <a:endParaRPr lang="en-GB" dirty="0"/>
          </a:p>
          <a:p>
            <a:pPr lvl="2"/>
            <a:r>
              <a:rPr lang="en-GB" dirty="0"/>
              <a:t>Good names: age, height, position, distance, </a:t>
            </a:r>
            <a:r>
              <a:rPr lang="en-GB" dirty="0" err="1"/>
              <a:t>sumOfVariables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60C8833-3329-4408-9199-FF4B8799C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120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 00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CA5DC"/>
      </a:accent1>
      <a:accent2>
        <a:srgbClr val="F0CF5B"/>
      </a:accent2>
      <a:accent3>
        <a:srgbClr val="E4664F"/>
      </a:accent3>
      <a:accent4>
        <a:srgbClr val="811717"/>
      </a:accent4>
      <a:accent5>
        <a:srgbClr val="0000AE"/>
      </a:accent5>
      <a:accent6>
        <a:srgbClr val="FFFF53"/>
      </a:accent6>
      <a:hlink>
        <a:srgbClr val="48A1FA"/>
      </a:hlink>
      <a:folHlink>
        <a:srgbClr val="C00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18586</TotalTime>
  <Words>2323</Words>
  <Application>Microsoft Office PowerPoint</Application>
  <PresentationFormat>Custom</PresentationFormat>
  <Paragraphs>466</Paragraphs>
  <Slides>33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9" baseType="lpstr">
      <vt:lpstr>Lato Heavy</vt:lpstr>
      <vt:lpstr>Marcellus SC</vt:lpstr>
      <vt:lpstr>Segoe UI</vt:lpstr>
      <vt:lpstr>Calibri Light</vt:lpstr>
      <vt:lpstr>Wingdings</vt:lpstr>
      <vt:lpstr>Lato</vt:lpstr>
      <vt:lpstr>DejaVu Sans</vt:lpstr>
      <vt:lpstr>Arial</vt:lpstr>
      <vt:lpstr>Consolas</vt:lpstr>
      <vt:lpstr>Cambria Math</vt:lpstr>
      <vt:lpstr>Trebuchet MS</vt:lpstr>
      <vt:lpstr>Lato Hairline</vt:lpstr>
      <vt:lpstr>Calibri</vt:lpstr>
      <vt:lpstr>Lato Semibold</vt:lpstr>
      <vt:lpstr>Lato Light</vt:lpstr>
      <vt:lpstr>Office Theme</vt:lpstr>
      <vt:lpstr>Hello World! I’m alive!</vt:lpstr>
      <vt:lpstr>Hello!</vt:lpstr>
      <vt:lpstr>Hello world!</vt:lpstr>
      <vt:lpstr>Hello world! - Decrypted</vt:lpstr>
      <vt:lpstr>About variables</vt:lpstr>
      <vt:lpstr>Primitive numeric variable types</vt:lpstr>
      <vt:lpstr>Primitive non-numerical variable types (and String)</vt:lpstr>
      <vt:lpstr>Literals</vt:lpstr>
      <vt:lpstr>Naming rules</vt:lpstr>
      <vt:lpstr>Naming rules (cont.)</vt:lpstr>
      <vt:lpstr>Operations on variables</vt:lpstr>
      <vt:lpstr>Java numeric operators (easy)</vt:lpstr>
      <vt:lpstr>Java relational operators (medium)</vt:lpstr>
      <vt:lpstr>Java precedence of operators</vt:lpstr>
      <vt:lpstr>Apples and Oranges</vt:lpstr>
      <vt:lpstr>Shrinking values (aka casts :)</vt:lpstr>
      <vt:lpstr>Numbers and binary</vt:lpstr>
      <vt:lpstr>Positional number systems</vt:lpstr>
      <vt:lpstr>Positional number systems</vt:lpstr>
      <vt:lpstr>Range of numbers</vt:lpstr>
      <vt:lpstr>Binary – Base 2</vt:lpstr>
      <vt:lpstr>How many symbols in binary????</vt:lpstr>
      <vt:lpstr>Binary (base-2)</vt:lpstr>
      <vt:lpstr>Bits, bytes, nibbles</vt:lpstr>
      <vt:lpstr>Round numbers</vt:lpstr>
      <vt:lpstr>Primitive numeric variable types</vt:lpstr>
      <vt:lpstr>Primitive non-numerical variable types (and String)</vt:lpstr>
      <vt:lpstr>Kilo, mega, tera</vt:lpstr>
      <vt:lpstr>The real world IS CONFUSING!!!!</vt:lpstr>
      <vt:lpstr>Why binary? Whynary?</vt:lpstr>
      <vt:lpstr>Why binary? Whynary?</vt:lpstr>
      <vt:lpstr>Everything in a computer is a number</vt:lpstr>
      <vt:lpstr>EVERYTHING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Luis Oliveira</cp:lastModifiedBy>
  <cp:revision>546</cp:revision>
  <dcterms:created xsi:type="dcterms:W3CDTF">2020-01-05T03:35:10Z</dcterms:created>
  <dcterms:modified xsi:type="dcterms:W3CDTF">2020-05-28T04:08:21Z</dcterms:modified>
</cp:coreProperties>
</file>

<file path=docProps/thumbnail.jpeg>
</file>